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3" r:id="rId1"/>
  </p:sldMasterIdLst>
  <p:notesMasterIdLst>
    <p:notesMasterId r:id="rId58"/>
  </p:notesMasterIdLst>
  <p:handoutMasterIdLst>
    <p:handoutMasterId r:id="rId59"/>
  </p:handoutMasterIdLst>
  <p:sldIdLst>
    <p:sldId id="769" r:id="rId2"/>
    <p:sldId id="1016" r:id="rId3"/>
    <p:sldId id="904" r:id="rId4"/>
    <p:sldId id="973" r:id="rId5"/>
    <p:sldId id="974" r:id="rId6"/>
    <p:sldId id="945" r:id="rId7"/>
    <p:sldId id="975" r:id="rId8"/>
    <p:sldId id="976" r:id="rId9"/>
    <p:sldId id="979" r:id="rId10"/>
    <p:sldId id="978" r:id="rId11"/>
    <p:sldId id="897" r:id="rId12"/>
    <p:sldId id="896" r:id="rId13"/>
    <p:sldId id="977" r:id="rId14"/>
    <p:sldId id="980" r:id="rId15"/>
    <p:sldId id="982" r:id="rId16"/>
    <p:sldId id="981" r:id="rId17"/>
    <p:sldId id="984" r:id="rId18"/>
    <p:sldId id="985" r:id="rId19"/>
    <p:sldId id="1005" r:id="rId20"/>
    <p:sldId id="1007" r:id="rId21"/>
    <p:sldId id="1010" r:id="rId22"/>
    <p:sldId id="986" r:id="rId23"/>
    <p:sldId id="987" r:id="rId24"/>
    <p:sldId id="988" r:id="rId25"/>
    <p:sldId id="992" r:id="rId26"/>
    <p:sldId id="991" r:id="rId27"/>
    <p:sldId id="990" r:id="rId28"/>
    <p:sldId id="1011" r:id="rId29"/>
    <p:sldId id="989" r:id="rId30"/>
    <p:sldId id="993" r:id="rId31"/>
    <p:sldId id="994" r:id="rId32"/>
    <p:sldId id="995" r:id="rId33"/>
    <p:sldId id="996" r:id="rId34"/>
    <p:sldId id="1012" r:id="rId35"/>
    <p:sldId id="1013" r:id="rId36"/>
    <p:sldId id="1014" r:id="rId37"/>
    <p:sldId id="877" r:id="rId38"/>
    <p:sldId id="960" r:id="rId39"/>
    <p:sldId id="944" r:id="rId40"/>
    <p:sldId id="890" r:id="rId41"/>
    <p:sldId id="966" r:id="rId42"/>
    <p:sldId id="967" r:id="rId43"/>
    <p:sldId id="961" r:id="rId44"/>
    <p:sldId id="968" r:id="rId45"/>
    <p:sldId id="969" r:id="rId46"/>
    <p:sldId id="970" r:id="rId47"/>
    <p:sldId id="971" r:id="rId48"/>
    <p:sldId id="972" r:id="rId49"/>
    <p:sldId id="997" r:id="rId50"/>
    <p:sldId id="1003" r:id="rId51"/>
    <p:sldId id="1004" r:id="rId52"/>
    <p:sldId id="999" r:id="rId53"/>
    <p:sldId id="1002" r:id="rId54"/>
    <p:sldId id="1000" r:id="rId55"/>
    <p:sldId id="1001" r:id="rId56"/>
    <p:sldId id="1015" r:id="rId57"/>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Black"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Black"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Black"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Black"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Black" pitchFamily="34" charset="0"/>
        <a:ea typeface="新細明體" pitchFamily="18" charset="-120"/>
        <a:cs typeface="+mn-cs"/>
      </a:defRPr>
    </a:lvl5pPr>
    <a:lvl6pPr marL="2286000" algn="l" defTabSz="914400" rtl="0" eaLnBrk="1" latinLnBrk="0" hangingPunct="1">
      <a:defRPr kumimoji="1" kern="1200">
        <a:solidFill>
          <a:schemeClr val="tx1"/>
        </a:solidFill>
        <a:latin typeface="Arial Black" pitchFamily="34" charset="0"/>
        <a:ea typeface="新細明體" pitchFamily="18" charset="-120"/>
        <a:cs typeface="+mn-cs"/>
      </a:defRPr>
    </a:lvl6pPr>
    <a:lvl7pPr marL="2743200" algn="l" defTabSz="914400" rtl="0" eaLnBrk="1" latinLnBrk="0" hangingPunct="1">
      <a:defRPr kumimoji="1" kern="1200">
        <a:solidFill>
          <a:schemeClr val="tx1"/>
        </a:solidFill>
        <a:latin typeface="Arial Black" pitchFamily="34" charset="0"/>
        <a:ea typeface="新細明體" pitchFamily="18" charset="-120"/>
        <a:cs typeface="+mn-cs"/>
      </a:defRPr>
    </a:lvl7pPr>
    <a:lvl8pPr marL="3200400" algn="l" defTabSz="914400" rtl="0" eaLnBrk="1" latinLnBrk="0" hangingPunct="1">
      <a:defRPr kumimoji="1" kern="1200">
        <a:solidFill>
          <a:schemeClr val="tx1"/>
        </a:solidFill>
        <a:latin typeface="Arial Black" pitchFamily="34" charset="0"/>
        <a:ea typeface="新細明體" pitchFamily="18" charset="-120"/>
        <a:cs typeface="+mn-cs"/>
      </a:defRPr>
    </a:lvl8pPr>
    <a:lvl9pPr marL="3657600" algn="l" defTabSz="914400" rtl="0" eaLnBrk="1" latinLnBrk="0" hangingPunct="1">
      <a:defRPr kumimoji="1" kern="1200">
        <a:solidFill>
          <a:schemeClr val="tx1"/>
        </a:solidFill>
        <a:latin typeface="Arial Black"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0033CC"/>
    <a:srgbClr val="3366FF"/>
    <a:srgbClr val="A50021"/>
    <a:srgbClr val="00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94698" autoAdjust="0"/>
  </p:normalViewPr>
  <p:slideViewPr>
    <p:cSldViewPr>
      <p:cViewPr varScale="1">
        <p:scale>
          <a:sx n="65" d="100"/>
          <a:sy n="65" d="100"/>
        </p:scale>
        <p:origin x="-1482" y="-114"/>
      </p:cViewPr>
      <p:guideLst>
        <p:guide orient="horz" pos="2160"/>
        <p:guide pos="2880"/>
      </p:guideLst>
    </p:cSldViewPr>
  </p:slideViewPr>
  <p:outlineViewPr>
    <p:cViewPr>
      <p:scale>
        <a:sx n="33" d="100"/>
        <a:sy n="33" d="100"/>
      </p:scale>
      <p:origin x="0" y="2020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新細明體" pitchFamily="18" charset="-120"/>
              </a:defRPr>
            </a:lvl1pPr>
          </a:lstStyle>
          <a:p>
            <a:pPr>
              <a:defRPr/>
            </a:pPr>
            <a:endParaRPr lang="en-US" altLang="zh-TW"/>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新細明體" pitchFamily="18" charset="-120"/>
              </a:defRPr>
            </a:lvl1pPr>
          </a:lstStyle>
          <a:p>
            <a:pPr>
              <a:defRPr/>
            </a:pPr>
            <a:endParaRPr lang="en-US" altLang="zh-TW"/>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新細明體" pitchFamily="18" charset="-120"/>
              </a:defRPr>
            </a:lvl1pPr>
          </a:lstStyle>
          <a:p>
            <a:pPr>
              <a:defRPr/>
            </a:pPr>
            <a:endParaRPr lang="en-US" altLang="zh-TW"/>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ea typeface="新細明體" pitchFamily="18" charset="-120"/>
              </a:defRPr>
            </a:lvl1pPr>
          </a:lstStyle>
          <a:p>
            <a:pPr>
              <a:defRPr/>
            </a:pPr>
            <a:fld id="{EE38A64E-7AC3-4D73-8CB7-1FCFBAA8943E}" type="slidenum">
              <a:rPr lang="zh-TW" altLang="en-US"/>
              <a:pPr>
                <a:defRPr/>
              </a:pPr>
              <a:t>‹#›</a:t>
            </a:fld>
            <a:endParaRPr lang="en-US" altLang="zh-TW"/>
          </a:p>
        </p:txBody>
      </p:sp>
    </p:spTree>
    <p:extLst>
      <p:ext uri="{BB962C8B-B14F-4D97-AF65-F5344CB8AC3E}">
        <p14:creationId xmlns:p14="http://schemas.microsoft.com/office/powerpoint/2010/main" val="898755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新細明體" pitchFamily="18" charset="-120"/>
              </a:defRPr>
            </a:lvl1pPr>
          </a:lstStyle>
          <a:p>
            <a:pPr>
              <a:defRPr/>
            </a:pPr>
            <a:endParaRPr lang="en-US" altLang="zh-TW"/>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新細明體" pitchFamily="18" charset="-120"/>
              </a:defRPr>
            </a:lvl1pPr>
          </a:lstStyle>
          <a:p>
            <a:pPr>
              <a:defRPr/>
            </a:pPr>
            <a:endParaRPr lang="en-US" altLang="zh-TW"/>
          </a:p>
        </p:txBody>
      </p:sp>
      <p:sp>
        <p:nvSpPr>
          <p:cNvPr id="17412" name="Rectangle 4"/>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新細明體" pitchFamily="18" charset="-120"/>
              </a:defRPr>
            </a:lvl1pPr>
          </a:lstStyle>
          <a:p>
            <a:pPr>
              <a:defRPr/>
            </a:pPr>
            <a:endParaRPr lang="en-US" altLang="zh-TW"/>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ea typeface="新細明體" pitchFamily="18" charset="-120"/>
              </a:defRPr>
            </a:lvl1pPr>
          </a:lstStyle>
          <a:p>
            <a:pPr>
              <a:defRPr/>
            </a:pPr>
            <a:fld id="{29F36ECF-F4FB-4A84-A10F-DE5A097BFB92}" type="slidenum">
              <a:rPr lang="zh-TW" altLang="en-US"/>
              <a:pPr>
                <a:defRPr/>
              </a:pPr>
              <a:t>‹#›</a:t>
            </a:fld>
            <a:endParaRPr lang="en-US" altLang="zh-TW"/>
          </a:p>
        </p:txBody>
      </p:sp>
    </p:spTree>
    <p:extLst>
      <p:ext uri="{BB962C8B-B14F-4D97-AF65-F5344CB8AC3E}">
        <p14:creationId xmlns:p14="http://schemas.microsoft.com/office/powerpoint/2010/main" val="3068574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94"/>
          <p:cNvGrpSpPr>
            <a:grpSpLocks/>
          </p:cNvGrpSpPr>
          <p:nvPr/>
        </p:nvGrpSpPr>
        <p:grpSpPr bwMode="auto">
          <a:xfrm>
            <a:off x="0" y="-30163"/>
            <a:ext cx="9067800" cy="6889751"/>
            <a:chOff x="0" y="-30477"/>
            <a:chExt cx="9067800" cy="6889273"/>
          </a:xfrm>
        </p:grpSpPr>
        <p:cxnSp>
          <p:nvCxnSpPr>
            <p:cNvPr id="5" name="Straight Connector 109"/>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176"/>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177"/>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80"/>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81"/>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82"/>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83"/>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84"/>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85"/>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86"/>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87"/>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88"/>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89"/>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64"/>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65"/>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68"/>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172"/>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120"/>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144"/>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107"/>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08"/>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09"/>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10"/>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11"/>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12"/>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13"/>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214"/>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215"/>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216"/>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217"/>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218"/>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219"/>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220"/>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221"/>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222"/>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223"/>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224"/>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225"/>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226"/>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227"/>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228"/>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229"/>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23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23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23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23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24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24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24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24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24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24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24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24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24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24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25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25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25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25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25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256"/>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257"/>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258"/>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259"/>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260"/>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261"/>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263"/>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264"/>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265"/>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266"/>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267"/>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269"/>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270"/>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277"/>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282"/>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288"/>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29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293"/>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297"/>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298"/>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301"/>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30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89" name="Group 93"/>
          <p:cNvGrpSpPr>
            <a:grpSpLocks/>
          </p:cNvGrpSpPr>
          <p:nvPr/>
        </p:nvGrpSpPr>
        <p:grpSpPr bwMode="auto">
          <a:xfrm>
            <a:off x="0" y="2057400"/>
            <a:ext cx="4802188" cy="2820988"/>
            <a:chOff x="0" y="2057400"/>
            <a:chExt cx="4801394" cy="2820988"/>
          </a:xfrm>
        </p:grpSpPr>
        <p:cxnSp>
          <p:nvCxnSpPr>
            <p:cNvPr id="90" name="Straight Connector 116"/>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117"/>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119"/>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93" name="Date Placeholder 3"/>
          <p:cNvSpPr>
            <a:spLocks noGrp="1"/>
          </p:cNvSpPr>
          <p:nvPr>
            <p:ph type="dt" sz="half" idx="10"/>
          </p:nvPr>
        </p:nvSpPr>
        <p:spPr/>
        <p:txBody>
          <a:bodyPr/>
          <a:lstStyle>
            <a:lvl1pPr>
              <a:defRPr/>
            </a:lvl1pPr>
          </a:lstStyle>
          <a:p>
            <a:pPr>
              <a:defRPr/>
            </a:pPr>
            <a:endParaRPr lang="en-US" altLang="zh-TW"/>
          </a:p>
        </p:txBody>
      </p:sp>
      <p:sp>
        <p:nvSpPr>
          <p:cNvPr id="94" name="Footer Placeholder 4"/>
          <p:cNvSpPr>
            <a:spLocks noGrp="1"/>
          </p:cNvSpPr>
          <p:nvPr>
            <p:ph type="ftr" sz="quarter" idx="11"/>
          </p:nvPr>
        </p:nvSpPr>
        <p:spPr/>
        <p:txBody>
          <a:bodyPr/>
          <a:lstStyle>
            <a:lvl1pPr>
              <a:defRPr/>
            </a:lvl1pPr>
          </a:lstStyle>
          <a:p>
            <a:pPr>
              <a:defRPr/>
            </a:pPr>
            <a:endParaRPr lang="en-US" altLang="zh-TW"/>
          </a:p>
        </p:txBody>
      </p:sp>
      <p:sp>
        <p:nvSpPr>
          <p:cNvPr id="95" name="Slide Number Placeholder 5"/>
          <p:cNvSpPr>
            <a:spLocks noGrp="1"/>
          </p:cNvSpPr>
          <p:nvPr>
            <p:ph type="sldNum" sz="quarter" idx="12"/>
          </p:nvPr>
        </p:nvSpPr>
        <p:spPr/>
        <p:txBody>
          <a:bodyPr/>
          <a:lstStyle>
            <a:lvl1pPr>
              <a:defRPr/>
            </a:lvl1pPr>
          </a:lstStyle>
          <a:p>
            <a:pPr>
              <a:defRPr/>
            </a:pPr>
            <a:fld id="{FF34D731-E75A-4FF0-B488-759FDD0B8287}"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8FD9FA2C-D772-4AE2-B08E-17A252A85AA5}"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53998EDD-23C2-4BC4-A516-47B279E39061}"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lvl1pPr>
          </a:lstStyle>
          <a:p>
            <a:pPr>
              <a:defRPr/>
            </a:pPr>
            <a:fld id="{4082B551-2A82-4E16-93D2-E5D0BFBFA51A}"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7"/>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8"/>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9"/>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1"/>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2"/>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3"/>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4"/>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5"/>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6"/>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20"/>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1"/>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22"/>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3"/>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4"/>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5"/>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6"/>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7"/>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8"/>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9"/>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30"/>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31"/>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32"/>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4"/>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5"/>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6"/>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7"/>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8"/>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9"/>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40"/>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41"/>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42"/>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3"/>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4"/>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5"/>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6"/>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7"/>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8"/>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9"/>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0"/>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51"/>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52"/>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3"/>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4"/>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5"/>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6"/>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7"/>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8"/>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9"/>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60"/>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61"/>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62"/>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3"/>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4"/>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5"/>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6"/>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7"/>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8"/>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9"/>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70"/>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71"/>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72"/>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3"/>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4"/>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5"/>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6"/>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7"/>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8"/>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9"/>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81"/>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3"/>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4"/>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5"/>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6"/>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7"/>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8"/>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9"/>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93"/>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9" name="Straight Connector 95"/>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96"/>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95" name="Title 94"/>
          <p:cNvSpPr>
            <a:spLocks noGrp="1"/>
          </p:cNvSpPr>
          <p:nvPr>
            <p:ph type="title"/>
          </p:nvPr>
        </p:nvSpPr>
        <p:spPr>
          <a:xfrm>
            <a:off x="457200" y="4463568"/>
            <a:ext cx="8305800" cy="1143000"/>
          </a:xfrm>
        </p:spPr>
        <p:txBody>
          <a:bodyPr/>
          <a:lstStyle/>
          <a:p>
            <a:r>
              <a:rPr lang="zh-TW" altLang="en-US" smtClean="0"/>
              <a:t>按一下以編輯母片標題樣式</a:t>
            </a:r>
            <a:endParaRPr lang="en-US"/>
          </a:p>
        </p:txBody>
      </p:sp>
      <p:sp>
        <p:nvSpPr>
          <p:cNvPr id="91" name="Date Placeholder 1"/>
          <p:cNvSpPr>
            <a:spLocks noGrp="1"/>
          </p:cNvSpPr>
          <p:nvPr>
            <p:ph type="dt" sz="half" idx="10"/>
          </p:nvPr>
        </p:nvSpPr>
        <p:spPr/>
        <p:txBody>
          <a:bodyPr/>
          <a:lstStyle>
            <a:lvl1pPr>
              <a:defRPr/>
            </a:lvl1pPr>
          </a:lstStyle>
          <a:p>
            <a:pPr>
              <a:defRPr/>
            </a:pPr>
            <a:endParaRPr lang="en-US" altLang="zh-TW"/>
          </a:p>
        </p:txBody>
      </p:sp>
      <p:sp>
        <p:nvSpPr>
          <p:cNvPr id="92" name="Footer Placeholder 90"/>
          <p:cNvSpPr>
            <a:spLocks noGrp="1"/>
          </p:cNvSpPr>
          <p:nvPr>
            <p:ph type="ftr" sz="quarter" idx="11"/>
          </p:nvPr>
        </p:nvSpPr>
        <p:spPr/>
        <p:txBody>
          <a:bodyPr/>
          <a:lstStyle>
            <a:lvl1pPr>
              <a:defRPr/>
            </a:lvl1pPr>
          </a:lstStyle>
          <a:p>
            <a:pPr>
              <a:defRPr/>
            </a:pPr>
            <a:endParaRPr lang="en-US" altLang="zh-TW"/>
          </a:p>
        </p:txBody>
      </p:sp>
      <p:sp>
        <p:nvSpPr>
          <p:cNvPr id="93" name="Slide Number Placeholder 91"/>
          <p:cNvSpPr>
            <a:spLocks noGrp="1"/>
          </p:cNvSpPr>
          <p:nvPr>
            <p:ph type="sldNum" sz="quarter" idx="12"/>
          </p:nvPr>
        </p:nvSpPr>
        <p:spPr/>
        <p:txBody>
          <a:bodyPr/>
          <a:lstStyle>
            <a:lvl1pPr>
              <a:defRPr/>
            </a:lvl1pPr>
          </a:lstStyle>
          <a:p>
            <a:pPr>
              <a:defRPr/>
            </a:pPr>
            <a:fld id="{4544EECB-5FE2-4667-9018-CF89A156C034}" type="slidenum">
              <a:rPr lang="zh-TW" altLang="en-US"/>
              <a:pPr>
                <a:defRPr/>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zh-TW"/>
          </a:p>
        </p:txBody>
      </p:sp>
      <p:sp>
        <p:nvSpPr>
          <p:cNvPr id="6" name="Footer Placeholder 4"/>
          <p:cNvSpPr>
            <a:spLocks noGrp="1"/>
          </p:cNvSpPr>
          <p:nvPr>
            <p:ph type="ftr" sz="quarter" idx="11"/>
          </p:nvPr>
        </p:nvSpPr>
        <p:spPr/>
        <p:txBody>
          <a:bodyPr/>
          <a:lstStyle>
            <a:lvl1pPr>
              <a:defRPr/>
            </a:lvl1pPr>
          </a:lstStyle>
          <a:p>
            <a:pPr>
              <a:defRPr/>
            </a:pPr>
            <a:endParaRPr lang="en-US" altLang="zh-TW"/>
          </a:p>
        </p:txBody>
      </p:sp>
      <p:sp>
        <p:nvSpPr>
          <p:cNvPr id="7" name="Slide Number Placeholder 5"/>
          <p:cNvSpPr>
            <a:spLocks noGrp="1"/>
          </p:cNvSpPr>
          <p:nvPr>
            <p:ph type="sldNum" sz="quarter" idx="12"/>
          </p:nvPr>
        </p:nvSpPr>
        <p:spPr/>
        <p:txBody>
          <a:bodyPr/>
          <a:lstStyle>
            <a:lvl1pPr>
              <a:defRPr/>
            </a:lvl1pPr>
          </a:lstStyle>
          <a:p>
            <a:pPr>
              <a:defRPr/>
            </a:pPr>
            <a:fld id="{8B75A035-4115-44E2-A1A4-7794AC469884}"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zh-TW"/>
          </a:p>
        </p:txBody>
      </p:sp>
      <p:sp>
        <p:nvSpPr>
          <p:cNvPr id="8" name="Footer Placeholder 4"/>
          <p:cNvSpPr>
            <a:spLocks noGrp="1"/>
          </p:cNvSpPr>
          <p:nvPr>
            <p:ph type="ftr" sz="quarter" idx="11"/>
          </p:nvPr>
        </p:nvSpPr>
        <p:spPr/>
        <p:txBody>
          <a:bodyPr/>
          <a:lstStyle>
            <a:lvl1pPr>
              <a:defRPr/>
            </a:lvl1pPr>
          </a:lstStyle>
          <a:p>
            <a:pPr>
              <a:defRPr/>
            </a:pPr>
            <a:endParaRPr lang="en-US" altLang="zh-TW"/>
          </a:p>
        </p:txBody>
      </p:sp>
      <p:sp>
        <p:nvSpPr>
          <p:cNvPr id="9" name="Slide Number Placeholder 5"/>
          <p:cNvSpPr>
            <a:spLocks noGrp="1"/>
          </p:cNvSpPr>
          <p:nvPr>
            <p:ph type="sldNum" sz="quarter" idx="12"/>
          </p:nvPr>
        </p:nvSpPr>
        <p:spPr/>
        <p:txBody>
          <a:bodyPr/>
          <a:lstStyle>
            <a:lvl1pPr>
              <a:defRPr/>
            </a:lvl1pPr>
          </a:lstStyle>
          <a:p>
            <a:pPr>
              <a:defRPr/>
            </a:pPr>
            <a:fld id="{51A1DC33-8B23-4D59-8369-528456B2C808}"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zh-TW"/>
          </a:p>
        </p:txBody>
      </p:sp>
      <p:sp>
        <p:nvSpPr>
          <p:cNvPr id="4" name="Footer Placeholder 4"/>
          <p:cNvSpPr>
            <a:spLocks noGrp="1"/>
          </p:cNvSpPr>
          <p:nvPr>
            <p:ph type="ftr" sz="quarter" idx="11"/>
          </p:nvPr>
        </p:nvSpPr>
        <p:spPr/>
        <p:txBody>
          <a:bodyPr/>
          <a:lstStyle>
            <a:lvl1pPr>
              <a:defRPr/>
            </a:lvl1pPr>
          </a:lstStyle>
          <a:p>
            <a:pPr>
              <a:defRPr/>
            </a:pPr>
            <a:endParaRPr lang="en-US" altLang="zh-TW"/>
          </a:p>
        </p:txBody>
      </p:sp>
      <p:sp>
        <p:nvSpPr>
          <p:cNvPr id="5" name="Slide Number Placeholder 5"/>
          <p:cNvSpPr>
            <a:spLocks noGrp="1"/>
          </p:cNvSpPr>
          <p:nvPr>
            <p:ph type="sldNum" sz="quarter" idx="12"/>
          </p:nvPr>
        </p:nvSpPr>
        <p:spPr/>
        <p:txBody>
          <a:bodyPr/>
          <a:lstStyle>
            <a:lvl1pPr>
              <a:defRPr/>
            </a:lvl1pPr>
          </a:lstStyle>
          <a:p>
            <a:pPr>
              <a:defRPr/>
            </a:pPr>
            <a:fld id="{27E105E4-4B7D-42AD-8C26-60F29C4E7F4F}"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zh-TW"/>
          </a:p>
        </p:txBody>
      </p:sp>
      <p:sp>
        <p:nvSpPr>
          <p:cNvPr id="3" name="Footer Placeholder 4"/>
          <p:cNvSpPr>
            <a:spLocks noGrp="1"/>
          </p:cNvSpPr>
          <p:nvPr>
            <p:ph type="ftr" sz="quarter" idx="11"/>
          </p:nvPr>
        </p:nvSpPr>
        <p:spPr/>
        <p:txBody>
          <a:bodyPr/>
          <a:lstStyle>
            <a:lvl1pPr>
              <a:defRPr/>
            </a:lvl1pPr>
          </a:lstStyle>
          <a:p>
            <a:pPr>
              <a:defRPr/>
            </a:pPr>
            <a:endParaRPr lang="en-US" altLang="zh-TW"/>
          </a:p>
        </p:txBody>
      </p:sp>
      <p:sp>
        <p:nvSpPr>
          <p:cNvPr id="4" name="Slide Number Placeholder 5"/>
          <p:cNvSpPr>
            <a:spLocks noGrp="1"/>
          </p:cNvSpPr>
          <p:nvPr>
            <p:ph type="sldNum" sz="quarter" idx="12"/>
          </p:nvPr>
        </p:nvSpPr>
        <p:spPr/>
        <p:txBody>
          <a:bodyPr/>
          <a:lstStyle>
            <a:lvl1pPr>
              <a:defRPr/>
            </a:lvl1pPr>
          </a:lstStyle>
          <a:p>
            <a:pPr>
              <a:defRPr/>
            </a:pPr>
            <a:fld id="{9409CD25-CDF3-4447-B11B-CFE3B7D5D282}"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5" name="Rectangle 36"/>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38"/>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40"/>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42"/>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9" name="Date Placeholder 4"/>
          <p:cNvSpPr>
            <a:spLocks noGrp="1"/>
          </p:cNvSpPr>
          <p:nvPr>
            <p:ph type="dt" sz="half" idx="10"/>
          </p:nvPr>
        </p:nvSpPr>
        <p:spPr/>
        <p:txBody>
          <a:bodyPr/>
          <a:lstStyle>
            <a:lvl1pPr>
              <a:defRPr/>
            </a:lvl1pPr>
          </a:lstStyle>
          <a:p>
            <a:pPr>
              <a:defRPr/>
            </a:pPr>
            <a:endParaRPr lang="en-US" altLang="zh-TW"/>
          </a:p>
        </p:txBody>
      </p:sp>
      <p:sp>
        <p:nvSpPr>
          <p:cNvPr id="10" name="Footer Placeholder 5"/>
          <p:cNvSpPr>
            <a:spLocks noGrp="1"/>
          </p:cNvSpPr>
          <p:nvPr>
            <p:ph type="ftr" sz="quarter" idx="11"/>
          </p:nvPr>
        </p:nvSpPr>
        <p:spPr/>
        <p:txBody>
          <a:bodyPr/>
          <a:lstStyle>
            <a:lvl1pPr>
              <a:defRPr/>
            </a:lvl1pPr>
          </a:lstStyle>
          <a:p>
            <a:pPr>
              <a:defRPr/>
            </a:pPr>
            <a:endParaRPr lang="en-US" altLang="zh-TW"/>
          </a:p>
        </p:txBody>
      </p:sp>
      <p:sp>
        <p:nvSpPr>
          <p:cNvPr id="11" name="Slide Number Placeholder 6"/>
          <p:cNvSpPr>
            <a:spLocks noGrp="1"/>
          </p:cNvSpPr>
          <p:nvPr>
            <p:ph type="sldNum" sz="quarter" idx="12"/>
          </p:nvPr>
        </p:nvSpPr>
        <p:spPr/>
        <p:txBody>
          <a:bodyPr/>
          <a:lstStyle>
            <a:lvl1pPr>
              <a:defRPr/>
            </a:lvl1pPr>
          </a:lstStyle>
          <a:p>
            <a:pPr>
              <a:defRPr/>
            </a:pPr>
            <a:fld id="{B032F0A8-5B65-42D4-BD1E-62BF0A4795B5}"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Rectangle 32"/>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33"/>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34"/>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59"/>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9" name="Date Placeholder 4"/>
          <p:cNvSpPr>
            <a:spLocks noGrp="1"/>
          </p:cNvSpPr>
          <p:nvPr>
            <p:ph type="dt" sz="half" idx="10"/>
          </p:nvPr>
        </p:nvSpPr>
        <p:spPr/>
        <p:txBody>
          <a:bodyPr/>
          <a:lstStyle>
            <a:lvl1pPr>
              <a:defRPr/>
            </a:lvl1pPr>
          </a:lstStyle>
          <a:p>
            <a:pPr>
              <a:defRPr/>
            </a:pPr>
            <a:endParaRPr lang="en-US" altLang="zh-TW"/>
          </a:p>
        </p:txBody>
      </p:sp>
      <p:sp>
        <p:nvSpPr>
          <p:cNvPr id="10" name="Footer Placeholder 5"/>
          <p:cNvSpPr>
            <a:spLocks noGrp="1"/>
          </p:cNvSpPr>
          <p:nvPr>
            <p:ph type="ftr" sz="quarter" idx="11"/>
          </p:nvPr>
        </p:nvSpPr>
        <p:spPr/>
        <p:txBody>
          <a:bodyPr/>
          <a:lstStyle>
            <a:lvl1pPr>
              <a:defRPr/>
            </a:lvl1pPr>
          </a:lstStyle>
          <a:p>
            <a:pPr>
              <a:defRPr/>
            </a:pPr>
            <a:endParaRPr lang="en-US" altLang="zh-TW"/>
          </a:p>
        </p:txBody>
      </p:sp>
      <p:sp>
        <p:nvSpPr>
          <p:cNvPr id="11" name="Slide Number Placeholder 6"/>
          <p:cNvSpPr>
            <a:spLocks noGrp="1"/>
          </p:cNvSpPr>
          <p:nvPr>
            <p:ph type="sldNum" sz="quarter" idx="12"/>
          </p:nvPr>
        </p:nvSpPr>
        <p:spPr/>
        <p:txBody>
          <a:bodyPr/>
          <a:lstStyle>
            <a:lvl1pPr>
              <a:defRPr/>
            </a:lvl1pPr>
          </a:lstStyle>
          <a:p>
            <a:pPr>
              <a:defRPr/>
            </a:pPr>
            <a:fld id="{97D67CA9-18C6-4528-A083-33205FFAF6BD}"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a:solidFill>
                  <a:schemeClr val="tx2"/>
                </a:solidFill>
                <a:ea typeface="新細明體" charset="-120"/>
              </a:defRPr>
            </a:lvl1pPr>
          </a:lstStyle>
          <a:p>
            <a:pPr>
              <a:defRPr/>
            </a:pPr>
            <a:endParaRPr lang="en-US" altLang="zh-TW"/>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a:solidFill>
                  <a:schemeClr val="tx2"/>
                </a:solidFill>
                <a:ea typeface="新細明體" charset="-120"/>
              </a:defRPr>
            </a:lvl1pPr>
          </a:lstStyle>
          <a:p>
            <a:pPr>
              <a:defRPr/>
            </a:pPr>
            <a:endParaRPr lang="en-US" altLang="zh-TW"/>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a:solidFill>
                  <a:schemeClr val="tx2"/>
                </a:solidFill>
                <a:ea typeface="新細明體" charset="-120"/>
              </a:defRPr>
            </a:lvl1pPr>
          </a:lstStyle>
          <a:p>
            <a:pPr>
              <a:defRPr/>
            </a:pPr>
            <a:fld id="{8D37F47E-6F46-40CB-8152-1625BC2648CF}" type="slidenum">
              <a:rPr lang="zh-TW" altLang="en-US"/>
              <a:pPr>
                <a:defRPr/>
              </a:pPr>
              <a:t>‹#›</a:t>
            </a:fld>
            <a:endParaRPr lang="en-US" altLang="zh-TW"/>
          </a:p>
        </p:txBody>
      </p:sp>
    </p:spTree>
  </p:cSld>
  <p:clrMap bg1="dk1" tx1="lt1" bg2="dk2" tx2="lt2" accent1="accent1" accent2="accent2" accent3="accent3" accent4="accent4" accent5="accent5" accent6="accent6" hlink="hlink" folHlink="folHlink"/>
  <p:sldLayoutIdLst>
    <p:sldLayoutId id="2147484511" r:id="rId1"/>
    <p:sldLayoutId id="2147484504" r:id="rId2"/>
    <p:sldLayoutId id="2147484512" r:id="rId3"/>
    <p:sldLayoutId id="2147484505" r:id="rId4"/>
    <p:sldLayoutId id="2147484506" r:id="rId5"/>
    <p:sldLayoutId id="2147484507" r:id="rId6"/>
    <p:sldLayoutId id="2147484508" r:id="rId7"/>
    <p:sldLayoutId id="2147484513" r:id="rId8"/>
    <p:sldLayoutId id="2147484514" r:id="rId9"/>
    <p:sldLayoutId id="2147484509" r:id="rId10"/>
    <p:sldLayoutId id="2147484510" r:id="rId11"/>
  </p:sldLayoutIdLst>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a:defRPr>
      </a:lvl2pPr>
      <a:lvl3pPr algn="l" rtl="0" eaLnBrk="0" fontAlgn="base" hangingPunct="0">
        <a:spcBef>
          <a:spcPct val="0"/>
        </a:spcBef>
        <a:spcAft>
          <a:spcPct val="0"/>
        </a:spcAft>
        <a:tabLst>
          <a:tab pos="3830638" algn="l"/>
        </a:tabLst>
        <a:defRPr sz="3600" b="1">
          <a:solidFill>
            <a:srgbClr val="FEFEFE"/>
          </a:solidFill>
          <a:latin typeface="Tw Cen MT"/>
        </a:defRPr>
      </a:lvl3pPr>
      <a:lvl4pPr algn="l" rtl="0" eaLnBrk="0" fontAlgn="base" hangingPunct="0">
        <a:spcBef>
          <a:spcPct val="0"/>
        </a:spcBef>
        <a:spcAft>
          <a:spcPct val="0"/>
        </a:spcAft>
        <a:tabLst>
          <a:tab pos="3830638" algn="l"/>
        </a:tabLst>
        <a:defRPr sz="3600" b="1">
          <a:solidFill>
            <a:srgbClr val="FEFEFE"/>
          </a:solidFill>
          <a:latin typeface="Tw Cen MT"/>
        </a:defRPr>
      </a:lvl4pPr>
      <a:lvl5pPr algn="l" rtl="0" eaLnBrk="0" fontAlgn="base" hangingPunct="0">
        <a:spcBef>
          <a:spcPct val="0"/>
        </a:spcBef>
        <a:spcAft>
          <a:spcPct val="0"/>
        </a:spcAft>
        <a:tabLst>
          <a:tab pos="3830638" algn="l"/>
        </a:tabLst>
        <a:defRPr sz="3600" b="1">
          <a:solidFill>
            <a:srgbClr val="FEFEFE"/>
          </a:solidFill>
          <a:latin typeface="Tw Cen MT"/>
        </a:defRPr>
      </a:lvl5pPr>
      <a:lvl6pPr marL="457200" algn="l" rtl="0" fontAlgn="base">
        <a:spcBef>
          <a:spcPct val="0"/>
        </a:spcBef>
        <a:spcAft>
          <a:spcPct val="0"/>
        </a:spcAft>
        <a:tabLst>
          <a:tab pos="3830638" algn="l"/>
        </a:tabLst>
        <a:defRPr sz="3600" b="1">
          <a:solidFill>
            <a:srgbClr val="FEFEFE"/>
          </a:solidFill>
          <a:latin typeface="Tw Cen MT"/>
        </a:defRPr>
      </a:lvl6pPr>
      <a:lvl7pPr marL="914400" algn="l" rtl="0" fontAlgn="base">
        <a:spcBef>
          <a:spcPct val="0"/>
        </a:spcBef>
        <a:spcAft>
          <a:spcPct val="0"/>
        </a:spcAft>
        <a:tabLst>
          <a:tab pos="3830638" algn="l"/>
        </a:tabLst>
        <a:defRPr sz="3600" b="1">
          <a:solidFill>
            <a:srgbClr val="FEFEFE"/>
          </a:solidFill>
          <a:latin typeface="Tw Cen MT"/>
        </a:defRPr>
      </a:lvl7pPr>
      <a:lvl8pPr marL="1371600" algn="l" rtl="0" fontAlgn="base">
        <a:spcBef>
          <a:spcPct val="0"/>
        </a:spcBef>
        <a:spcAft>
          <a:spcPct val="0"/>
        </a:spcAft>
        <a:tabLst>
          <a:tab pos="3830638" algn="l"/>
        </a:tabLst>
        <a:defRPr sz="3600" b="1">
          <a:solidFill>
            <a:srgbClr val="FEFEFE"/>
          </a:solidFill>
          <a:latin typeface="Tw Cen MT"/>
        </a:defRPr>
      </a:lvl8pPr>
      <a:lvl9pPr marL="1828800" algn="l" rtl="0" fontAlgn="base">
        <a:spcBef>
          <a:spcPct val="0"/>
        </a:spcBef>
        <a:spcAft>
          <a:spcPct val="0"/>
        </a:spcAft>
        <a:tabLst>
          <a:tab pos="3830638" algn="l"/>
        </a:tabLst>
        <a:defRPr sz="3600" b="1">
          <a:solidFill>
            <a:srgbClr val="FEFEFE"/>
          </a:solidFill>
          <a:latin typeface="Tw Cen MT"/>
        </a:defRPr>
      </a:lvl9pPr>
    </p:titleStyle>
    <p:body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0" y="1628800"/>
            <a:ext cx="9144000" cy="2794322"/>
          </a:xfrm>
        </p:spPr>
        <p:txBody>
          <a:bodyPr>
            <a:noAutofit/>
          </a:bodyPr>
          <a:lstStyle/>
          <a:p>
            <a:pPr algn="ctr" eaLnBrk="1" fontAlgn="auto" hangingPunct="1">
              <a:spcAft>
                <a:spcPts val="0"/>
              </a:spcAft>
              <a:defRPr/>
            </a:pPr>
            <a:r>
              <a:rPr lang="zh-TW" altLang="en-US" sz="6600" dirty="0" smtClean="0">
                <a:solidFill>
                  <a:schemeClr val="accent6">
                    <a:tint val="1000"/>
                  </a:schemeClr>
                </a:solidFill>
              </a:rPr>
              <a:t>聖經與神學基礎</a:t>
            </a:r>
            <a:r>
              <a:rPr lang="en-US" altLang="zh-TW" sz="4000" dirty="0" smtClean="0">
                <a:solidFill>
                  <a:schemeClr val="accent6">
                    <a:tint val="1000"/>
                  </a:schemeClr>
                </a:solidFill>
              </a:rPr>
              <a:t/>
            </a:r>
            <a:br>
              <a:rPr lang="en-US" altLang="zh-TW" sz="4000" dirty="0" smtClean="0">
                <a:solidFill>
                  <a:schemeClr val="accent6">
                    <a:tint val="1000"/>
                  </a:schemeClr>
                </a:solidFill>
              </a:rPr>
            </a:br>
            <a:r>
              <a:rPr lang="en-US" altLang="zh-TW" sz="4000" dirty="0" smtClean="0">
                <a:solidFill>
                  <a:schemeClr val="accent6">
                    <a:tint val="1000"/>
                  </a:schemeClr>
                </a:solidFill>
              </a:rPr>
              <a:t/>
            </a:r>
            <a:br>
              <a:rPr lang="en-US" altLang="zh-TW" sz="4000" dirty="0" smtClean="0">
                <a:solidFill>
                  <a:schemeClr val="accent6">
                    <a:tint val="1000"/>
                  </a:schemeClr>
                </a:solidFill>
              </a:rPr>
            </a:br>
            <a:r>
              <a:rPr lang="zh-TW" altLang="en-US" sz="4800" dirty="0" smtClean="0">
                <a:solidFill>
                  <a:srgbClr val="FFFF00"/>
                </a:solidFill>
              </a:rPr>
              <a:t>解經立場概論</a:t>
            </a:r>
            <a:r>
              <a:rPr lang="zh-TW" altLang="en-US" sz="6600" dirty="0" smtClean="0">
                <a:solidFill>
                  <a:srgbClr val="FFFF00"/>
                </a:solidFill>
              </a:rPr>
              <a:t/>
            </a:r>
            <a:br>
              <a:rPr lang="zh-TW" altLang="en-US" sz="6600" dirty="0" smtClean="0">
                <a:solidFill>
                  <a:srgbClr val="FFFF00"/>
                </a:solidFill>
              </a:rPr>
            </a:br>
            <a:endParaRPr lang="zh-TW" altLang="en-US" sz="7200" dirty="0">
              <a:solidFill>
                <a:srgbClr val="FFFF00"/>
              </a:solidFill>
            </a:endParaRPr>
          </a:p>
        </p:txBody>
      </p:sp>
      <p:sp>
        <p:nvSpPr>
          <p:cNvPr id="3" name="內容版面配置區 2"/>
          <p:cNvSpPr>
            <a:spLocks noGrp="1"/>
          </p:cNvSpPr>
          <p:nvPr>
            <p:ph idx="1"/>
          </p:nvPr>
        </p:nvSpPr>
        <p:spPr>
          <a:xfrm>
            <a:off x="457200" y="4797425"/>
            <a:ext cx="8362950" cy="1800225"/>
          </a:xfrm>
        </p:spPr>
        <p:txBody>
          <a:bodyPr rtlCol="0">
            <a:noAutofit/>
          </a:bodyPr>
          <a:lstStyle/>
          <a:p>
            <a:pPr marL="274320" indent="-274320" eaLnBrk="1" fontAlgn="auto" hangingPunct="1">
              <a:spcAft>
                <a:spcPts val="0"/>
              </a:spcAft>
              <a:buClr>
                <a:schemeClr val="accent1">
                  <a:lumMod val="60000"/>
                  <a:lumOff val="40000"/>
                </a:schemeClr>
              </a:buClr>
              <a:buFont typeface="Arial" pitchFamily="34" charset="0"/>
              <a:buChar char="•"/>
              <a:defRPr/>
            </a:pPr>
            <a:endParaRPr lang="en-US" altLang="zh-TW" sz="3200" dirty="0" smtClean="0"/>
          </a:p>
          <a:p>
            <a:pPr marL="0" indent="0" algn="ctr" eaLnBrk="1" fontAlgn="auto" hangingPunct="1">
              <a:spcAft>
                <a:spcPts val="0"/>
              </a:spcAft>
              <a:buClr>
                <a:schemeClr val="accent1">
                  <a:lumMod val="60000"/>
                  <a:lumOff val="40000"/>
                </a:schemeClr>
              </a:buClr>
              <a:buFont typeface="Arial" pitchFamily="34" charset="0"/>
              <a:buNone/>
              <a:defRPr/>
            </a:pPr>
            <a:r>
              <a:rPr lang="zh-TW" altLang="en-US" sz="3200" dirty="0" smtClean="0"/>
              <a:t>王道仁牧師</a:t>
            </a:r>
            <a:endParaRPr lang="zh-TW" altLang="en-US" sz="3200" dirty="0"/>
          </a:p>
          <a:p>
            <a:pPr marL="274320" indent="-274320" eaLnBrk="1" fontAlgn="auto" hangingPunct="1">
              <a:spcAft>
                <a:spcPts val="0"/>
              </a:spcAft>
              <a:buClr>
                <a:schemeClr val="accent1">
                  <a:lumMod val="60000"/>
                  <a:lumOff val="40000"/>
                </a:schemeClr>
              </a:buClr>
              <a:buFont typeface="Arial" pitchFamily="34" charset="0"/>
              <a:buChar char="•"/>
              <a:defRPr/>
            </a:pPr>
            <a:endParaRPr lang="en-US" altLang="zh-TW"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4.</a:t>
            </a:r>
            <a:r>
              <a:rPr lang="zh-TW" altLang="en-US" sz="4400" b="1" dirty="0" smtClean="0"/>
              <a:t>從聖經來看：耶穌面對摩西律法中離婚的規定，確實有探究摩西當初的原意，以及當時的處境，然後再更深去判斷上帝的心意</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332656"/>
            <a:ext cx="8856538" cy="4968552"/>
          </a:xfrm>
        </p:spPr>
        <p:txBody>
          <a:bodyPr rtlCol="0">
            <a:noAutofit/>
          </a:bodyPr>
          <a:lstStyle/>
          <a:p>
            <a:r>
              <a:rPr lang="zh-TW" altLang="en-US" sz="4000" b="1" dirty="0" smtClean="0"/>
              <a:t>太</a:t>
            </a:r>
            <a:r>
              <a:rPr lang="en-US" altLang="zh-TW" sz="4000" b="1" dirty="0" smtClean="0"/>
              <a:t>19:3-9</a:t>
            </a:r>
            <a:r>
              <a:rPr lang="zh-TW" altLang="en-US" sz="4000" b="1" dirty="0" smtClean="0"/>
              <a:t> 有一寡法利賽派的人來試探伊，講：「人無論什麼理由都通離伊的某，有合律法無？」耶穌應講：「恁豈無讀著創造主佇起頭創造人有男有女？上帝講：</a:t>
            </a:r>
            <a:r>
              <a:rPr lang="en-US" altLang="zh-TW" sz="4000" b="1" dirty="0" smtClean="0"/>
              <a:t>『</a:t>
            </a:r>
            <a:r>
              <a:rPr lang="zh-TW" altLang="en-US" sz="4000" b="1" dirty="0" smtClean="0"/>
              <a:t>因為此個理由，人會離開父母，及伊的某結合，兩人成做一體。</a:t>
            </a:r>
            <a:r>
              <a:rPr lang="en-US" altLang="zh-TW" sz="4000" b="1" dirty="0" smtClean="0"/>
              <a:t>』</a:t>
            </a:r>
            <a:endParaRPr lang="zh-TW" altLang="en-US" sz="40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按呢，</a:t>
            </a:r>
            <a:r>
              <a:rPr lang="en-US" altLang="zh-TW" sz="4000" b="1" dirty="0" smtClean="0"/>
              <a:t>in</a:t>
            </a:r>
            <a:r>
              <a:rPr lang="zh-TW" altLang="en-US" sz="4000" b="1" dirty="0" smtClean="0"/>
              <a:t>已經呣是兩個，是一體。所以，上帝所配合的，人呣通拆開。」 </a:t>
            </a:r>
            <a:r>
              <a:rPr lang="en-US" altLang="zh-TW" sz="4000" b="1" dirty="0" smtClean="0"/>
              <a:t>7 </a:t>
            </a:r>
            <a:r>
              <a:rPr lang="zh-TW" altLang="en-US" sz="4000" b="1" dirty="0" smtClean="0"/>
              <a:t>法利賽派的人問伊講：「若按呢，摩西是按怎命令人互伊的某一張離婚書就通給伊離？」耶穌應講：「因為恁的心硬，摩西才容允恁離恁的某。起頭創造的時上帝的意思並呣是按呢。我給恁講，若呣是因為某不貞，𣍐用得給伊離，若給伊離閣娶別的婦仁人就是犯姦淫。」</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5.</a:t>
            </a:r>
            <a:r>
              <a:rPr lang="zh-TW" altLang="en-US" sz="4400" b="1" dirty="0" smtClean="0"/>
              <a:t>優點：許多當時的歷史和文化資料對我們了解聖經很有幫助，幫助我們更貼近聖經所要表達的</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000" b="1" dirty="0" smtClean="0"/>
              <a:t>6.</a:t>
            </a:r>
            <a:r>
              <a:rPr lang="zh-TW" altLang="en-US" sz="4000" b="1" dirty="0" smtClean="0"/>
              <a:t>缺點：歷史資料常有限制，隨人主觀解讀，也因此會產生很大的歧異。傳統解經和聖經高等批判的解經都宣稱是尋找作者原意，但結果截然不同。而聖經高等批判，將研經的焦點放在聖經產生之前，不僅聖經中沒有這種解經方式，而且各種理論過多無法證實，也有很大瓶頸</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000" b="1" dirty="0" smtClean="0"/>
              <a:t>1.</a:t>
            </a:r>
            <a:r>
              <a:rPr lang="zh-TW" altLang="zh-TW" sz="4000" b="1" dirty="0" smtClean="0"/>
              <a:t>定義：研究聖經正典經文本身在說什麼，從抄本確定經文、原文字義文法、上下文關聯一直到整本聖經互相的關聯</a:t>
            </a:r>
            <a:endParaRPr lang="zh-TW" altLang="en-US" sz="40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2.</a:t>
            </a:r>
            <a:r>
              <a:rPr lang="zh-TW" altLang="zh-TW" sz="4000" b="1" dirty="0" smtClean="0"/>
              <a:t>案例：傳統的歸納法查經雖希望歸納出作者原意，但實際上以研究經文為主，亦可歸類在經文中心。神學界的正典批判、敘事批判亦可歸屬此一範疇</a:t>
            </a:r>
            <a:r>
              <a:rPr lang="en-US" altLang="zh-TW" sz="4000" b="1" dirty="0" smtClean="0"/>
              <a:t>(</a:t>
            </a:r>
            <a:r>
              <a:rPr lang="zh-TW" altLang="zh-TW" sz="4000" b="1" dirty="0" smtClean="0"/>
              <a:t>正典批判有人歸類在作者中心，敘事批判有人歸類在讀者中心，但因為以經文為主，亦可考慮歸類在經文中心</a:t>
            </a:r>
            <a:r>
              <a:rPr lang="en-US" altLang="zh-TW" sz="4000" b="1" dirty="0" smtClean="0"/>
              <a:t>)</a:t>
            </a:r>
            <a:endParaRPr lang="zh-TW" altLang="zh-TW" sz="40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80528" y="1340768"/>
            <a:ext cx="8316416" cy="3311698"/>
          </a:xfrm>
        </p:spPr>
        <p:txBody>
          <a:bodyPr rtlCol="0">
            <a:noAutofit/>
          </a:bodyPr>
          <a:lstStyle/>
          <a:p>
            <a:pPr lvl="2">
              <a:buNone/>
            </a:pPr>
            <a:r>
              <a:rPr lang="en-US" altLang="zh-TW" sz="4000" b="1" dirty="0" smtClean="0"/>
              <a:t>3.</a:t>
            </a:r>
            <a:r>
              <a:rPr lang="zh-TW" altLang="zh-TW" sz="4000" b="1" dirty="0" smtClean="0"/>
              <a:t>特色：以上下文討論經文為主，較少旁徵博引</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4.</a:t>
            </a:r>
            <a:r>
              <a:rPr lang="zh-TW" altLang="en-US" sz="4000" b="1" dirty="0" smtClean="0"/>
              <a:t>從聖經來看：保羅引用舊約討論割禮及因信稱義，並非只有拿一兩節出來斷章取義，而是完整研究創世記亞伯拉罕信上帝被稱為義的經歷</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羅</a:t>
            </a:r>
            <a:r>
              <a:rPr lang="en-US" altLang="zh-TW" sz="4000" b="1" dirty="0" smtClean="0"/>
              <a:t>4:1-22</a:t>
            </a:r>
            <a:r>
              <a:rPr lang="zh-TW" altLang="en-US" sz="4000" b="1" dirty="0" smtClean="0"/>
              <a:t>按呢，關係咱血統的祖先亞伯拉罕，咱欲講什麼？ 亞伯拉罕若是對行為受稱做義人，伊就有通誇口，呣拘對上帝看，伊無通誇口。因為聖經有記載：「亞伯拉罕信上帝，因為按呢，上帝就給伊算做義。」</a:t>
            </a:r>
            <a:r>
              <a:rPr lang="en-US" altLang="zh-TW" sz="4000" b="1" dirty="0" smtClean="0"/>
              <a:t>…</a:t>
            </a:r>
            <a:r>
              <a:rPr lang="zh-TW" altLang="en-US" sz="4000" b="1" dirty="0" smtClean="0"/>
              <a:t>咱已經有講：「亞伯拉罕因為信，上帝就給伊算做義。」</a:t>
            </a:r>
          </a:p>
          <a:p>
            <a:endParaRPr lang="zh-TW" altLang="en-US" sz="40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4400" dirty="0" smtClean="0"/>
              <a:t>思考問題：應該去看看外教派嗎？</a:t>
            </a:r>
            <a:endParaRPr lang="en-US" altLang="zh-TW" sz="4400" dirty="0" smtClean="0"/>
          </a:p>
          <a:p>
            <a:r>
              <a:rPr lang="zh-TW" altLang="en-US" sz="4400" dirty="0"/>
              <a:t>思考問題</a:t>
            </a:r>
            <a:r>
              <a:rPr lang="zh-TW" altLang="en-US" sz="4400" dirty="0" smtClean="0"/>
              <a:t>：去外教派應該注意什麼？</a:t>
            </a:r>
            <a:endParaRPr lang="zh-TW" altLang="en-US" sz="4400" dirty="0"/>
          </a:p>
        </p:txBody>
      </p:sp>
    </p:spTree>
    <p:extLst>
      <p:ext uri="{BB962C8B-B14F-4D97-AF65-F5344CB8AC3E}">
        <p14:creationId xmlns:p14="http://schemas.microsoft.com/office/powerpoint/2010/main" val="696800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是按怎算？是伊受割禮以前，抑是以後？是割禮以前，呣是割禮以後。</a:t>
            </a:r>
            <a:r>
              <a:rPr lang="en-US" altLang="zh-TW" sz="4000" b="1" dirty="0" smtClean="0"/>
              <a:t>…</a:t>
            </a:r>
            <a:r>
              <a:rPr lang="zh-TW" altLang="en-US" sz="4000" b="1" dirty="0" smtClean="0"/>
              <a:t>亞伯拉罕信此位互死人復活，閣互無變做有的上帝。伊佇無通向望的時猶囥向望，信講伊會成做萬民的祖先，照所應允的話講：「你一定有真多子孫。」</a:t>
            </a:r>
          </a:p>
          <a:p>
            <a:endParaRPr lang="zh-TW" altLang="en-US" sz="40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伊已經成百歲，想著家己的身軀若親像死去，莎拉亦已經𣍐生子，呣拘亞伯拉罕無因為按呢失去信心。伊對上帝的應允無懷疑，信心反轉愈堅定，將榮光歸互上帝。伊確信上帝一定會實現家己的應允。所以，亞伯拉罕因為信，上帝給伊算做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5.</a:t>
            </a:r>
            <a:r>
              <a:rPr lang="zh-TW" altLang="en-US" sz="4000" b="1" dirty="0" smtClean="0"/>
              <a:t>優點：聖經經文本身爭議最少，從直接的上下文、整體的上下文</a:t>
            </a:r>
            <a:r>
              <a:rPr lang="en-US" altLang="zh-TW" sz="4000" b="1" dirty="0" smtClean="0"/>
              <a:t>(</a:t>
            </a:r>
            <a:r>
              <a:rPr lang="zh-TW" altLang="en-US" sz="4000" b="1" dirty="0" smtClean="0"/>
              <a:t>以經解經</a:t>
            </a:r>
            <a:r>
              <a:rPr lang="en-US" altLang="zh-TW" sz="4000" b="1" dirty="0" smtClean="0"/>
              <a:t>)</a:t>
            </a:r>
            <a:r>
              <a:rPr lang="zh-TW" altLang="en-US" sz="4000" b="1" dirty="0" smtClean="0"/>
              <a:t>等可以提供解經很好的依據</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經文中心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6.</a:t>
            </a:r>
            <a:r>
              <a:rPr lang="zh-TW" altLang="en-US" sz="4000" b="1" dirty="0" smtClean="0"/>
              <a:t>缺點：正典經文因為抄本不同有一些細微的歧異，字義文法也有一些部份已經失傳。使徒們的解經有的似乎脫離這個範疇</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1.</a:t>
            </a:r>
            <a:r>
              <a:rPr lang="zh-TW" altLang="en-US" sz="4000" b="1" dirty="0" smtClean="0"/>
              <a:t>定義：按照讀者不同處境，讓聖經對讀者說話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2.</a:t>
            </a:r>
            <a:r>
              <a:rPr lang="zh-TW" altLang="en-US" sz="4000" b="1" dirty="0" smtClean="0"/>
              <a:t>案例：傳統的解經中聖經禱讀較偏這類，又例如女性主義解經、解放神學解經等</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3.</a:t>
            </a:r>
            <a:r>
              <a:rPr lang="zh-TW" altLang="en-US" sz="4000" b="1" dirty="0" smtClean="0"/>
              <a:t>特色：強調多元讀者的處境，有時有解構作者及文本的傾向</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4.</a:t>
            </a:r>
            <a:r>
              <a:rPr lang="zh-TW" altLang="en-US" sz="4000" b="1" dirty="0" smtClean="0"/>
              <a:t>從聖經來看：保羅引用申</a:t>
            </a:r>
            <a:r>
              <a:rPr lang="en-US" altLang="zh-TW" sz="4000" b="1" dirty="0" smtClean="0"/>
              <a:t>25:4</a:t>
            </a:r>
            <a:r>
              <a:rPr lang="zh-TW" altLang="en-US" sz="4000" b="1" dirty="0" smtClean="0"/>
              <a:t>時，用聖經回應自身處境。作者或經文本身是否有這個用意，值得討論</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林前</a:t>
            </a:r>
            <a:r>
              <a:rPr lang="en-US" altLang="zh-TW" sz="4000" b="1" dirty="0" smtClean="0"/>
              <a:t>9:8-10 </a:t>
            </a:r>
            <a:r>
              <a:rPr lang="zh-TW" altLang="en-US" sz="4000" b="1" dirty="0" smtClean="0"/>
              <a:t>我講諸個豈是根據人的想法？律法豈</a:t>
            </a:r>
            <a:r>
              <a:rPr lang="zh-TW" altLang="zh-TW" sz="4000" b="1" dirty="0" smtClean="0"/>
              <a:t>呣</a:t>
            </a:r>
            <a:r>
              <a:rPr lang="zh-TW" altLang="en-US" sz="4000" b="1" dirty="0" smtClean="0"/>
              <a:t>是嘛按呢講？摩西的律法規定：「牛啲碖五穀的時，</a:t>
            </a:r>
            <a:r>
              <a:rPr lang="zh-TW" altLang="zh-TW" sz="4000" b="1" dirty="0" smtClean="0"/>
              <a:t>呣</a:t>
            </a:r>
            <a:r>
              <a:rPr lang="zh-TW" altLang="en-US" sz="4000" b="1" dirty="0" smtClean="0"/>
              <a:t>通給伊掛牛嘴籠。」上帝關心的豈是牛？伊豈</a:t>
            </a:r>
            <a:r>
              <a:rPr lang="zh-TW" altLang="zh-TW" sz="4000" b="1" dirty="0" smtClean="0"/>
              <a:t>呣</a:t>
            </a:r>
            <a:r>
              <a:rPr lang="zh-TW" altLang="en-US" sz="4000" b="1" dirty="0" smtClean="0"/>
              <a:t>是完全為著咱講的？當然是！因為耕作的人囥向望耕作，收割的人囥向望收割，</a:t>
            </a:r>
            <a:r>
              <a:rPr lang="en-US" altLang="zh-TW" sz="4000" b="1" dirty="0" smtClean="0"/>
              <a:t>in</a:t>
            </a:r>
            <a:r>
              <a:rPr lang="zh-TW" altLang="en-US" sz="4000" b="1" dirty="0" smtClean="0"/>
              <a:t>攏是期待得著五穀。</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5.</a:t>
            </a:r>
            <a:r>
              <a:rPr lang="zh-TW" altLang="en-US" sz="4000" b="1" dirty="0" smtClean="0"/>
              <a:t>優點：能讓人感覺切身相關，讓聖經對現有處境說話，甚至帶出實際行動。也提醒解經要謙卑，要認識自己的預設與偏見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解經立場</a:t>
            </a:r>
          </a:p>
        </p:txBody>
      </p:sp>
      <p:sp>
        <p:nvSpPr>
          <p:cNvPr id="3" name="內容版面配置區 2"/>
          <p:cNvSpPr>
            <a:spLocks noGrp="1"/>
          </p:cNvSpPr>
          <p:nvPr>
            <p:ph idx="1"/>
          </p:nvPr>
        </p:nvSpPr>
        <p:spPr>
          <a:xfrm>
            <a:off x="179512" y="1268760"/>
            <a:ext cx="8604448" cy="3311698"/>
          </a:xfrm>
        </p:spPr>
        <p:txBody>
          <a:bodyPr rtlCol="0">
            <a:noAutofit/>
          </a:bodyPr>
          <a:lstStyle/>
          <a:p>
            <a:pPr marL="742950" lvl="0" indent="-742950" eaLnBrk="1" fontAlgn="auto" hangingPunct="1">
              <a:spcAft>
                <a:spcPts val="0"/>
              </a:spcAft>
              <a:buClr>
                <a:schemeClr val="accent1">
                  <a:lumMod val="60000"/>
                  <a:lumOff val="40000"/>
                </a:schemeClr>
              </a:buClr>
              <a:buNone/>
              <a:defRPr/>
            </a:pPr>
            <a:r>
              <a:rPr lang="en-US" altLang="zh-TW" sz="4400" b="1" dirty="0" smtClean="0"/>
              <a:t>1.</a:t>
            </a:r>
            <a:r>
              <a:rPr lang="zh-TW" altLang="en-US" sz="4400" b="1" dirty="0" smtClean="0"/>
              <a:t>解經立場的定義：</a:t>
            </a:r>
            <a:r>
              <a:rPr lang="en-US" altLang="zh-TW" sz="4400" b="1" dirty="0" smtClean="0"/>
              <a:t/>
            </a:r>
            <a:br>
              <a:rPr lang="en-US" altLang="zh-TW" sz="4400" b="1" dirty="0" smtClean="0"/>
            </a:br>
            <a:r>
              <a:rPr lang="zh-TW" altLang="en-US" sz="4400" b="1" dirty="0" smtClean="0"/>
              <a:t>解經立場就是每個人「如何解讀聖經」。我們讀聖經的時候都會有自己解釋聖經的習慣和方式，這個隱含的立場會影響我們對聖經的解釋</a:t>
            </a:r>
          </a:p>
          <a:p>
            <a:pPr marL="274320" indent="-274320" eaLnBrk="1" fontAlgn="auto" hangingPunct="1">
              <a:spcAft>
                <a:spcPts val="0"/>
              </a:spcAft>
              <a:buClr>
                <a:schemeClr val="accent1">
                  <a:lumMod val="60000"/>
                  <a:lumOff val="40000"/>
                </a:schemeClr>
              </a:buClr>
              <a:buNone/>
              <a:defRPr/>
            </a:pPr>
            <a:endParaRPr lang="zh-TW" altLang="en-US" sz="4400" b="1" dirty="0" smtClean="0"/>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讀者中心</a:t>
            </a:r>
          </a:p>
        </p:txBody>
      </p:sp>
      <p:sp>
        <p:nvSpPr>
          <p:cNvPr id="3" name="內容版面配置區 2"/>
          <p:cNvSpPr>
            <a:spLocks noGrp="1"/>
          </p:cNvSpPr>
          <p:nvPr>
            <p:ph idx="1"/>
          </p:nvPr>
        </p:nvSpPr>
        <p:spPr>
          <a:xfrm>
            <a:off x="179512" y="1340768"/>
            <a:ext cx="8784976" cy="4968552"/>
          </a:xfrm>
        </p:spPr>
        <p:txBody>
          <a:bodyPr rtlCol="0">
            <a:noAutofit/>
          </a:bodyPr>
          <a:lstStyle/>
          <a:p>
            <a:pPr>
              <a:buNone/>
            </a:pPr>
            <a:r>
              <a:rPr lang="en-US" altLang="zh-TW" sz="4000" b="1" dirty="0" smtClean="0"/>
              <a:t>6.</a:t>
            </a:r>
            <a:r>
              <a:rPr lang="zh-TW" altLang="en-US" sz="4000" b="1" dirty="0" smtClean="0"/>
              <a:t>缺點：有扭曲聖經來支持自己的可能性，在各種讀者解釋中可能無所適從</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討論問題</a:t>
            </a:r>
            <a:r>
              <a:rPr lang="zh-TW" altLang="en-US" sz="5400" dirty="0" smtClean="0">
                <a:latin typeface="+mj-ea"/>
                <a:ea typeface="+mj-ea"/>
              </a:rPr>
              <a:t>：</a:t>
            </a:r>
          </a:p>
        </p:txBody>
      </p:sp>
      <p:sp>
        <p:nvSpPr>
          <p:cNvPr id="3" name="內容版面配置區 2"/>
          <p:cNvSpPr>
            <a:spLocks noGrp="1"/>
          </p:cNvSpPr>
          <p:nvPr>
            <p:ph idx="1"/>
          </p:nvPr>
        </p:nvSpPr>
        <p:spPr>
          <a:xfrm>
            <a:off x="179512" y="1340768"/>
            <a:ext cx="8784976" cy="4968552"/>
          </a:xfrm>
        </p:spPr>
        <p:txBody>
          <a:bodyPr rtlCol="0">
            <a:noAutofit/>
          </a:bodyPr>
          <a:lstStyle/>
          <a:p>
            <a:r>
              <a:rPr lang="zh-TW" altLang="en-US" sz="4000" b="1" dirty="0" smtClean="0"/>
              <a:t>我們自己的解經裡面，比較偏重作者、經文或是讀者？比較容易忽略什麼？</a:t>
            </a:r>
            <a:endParaRPr lang="en-US" altLang="zh-TW" sz="4000" b="1" dirty="0" smtClean="0"/>
          </a:p>
          <a:p>
            <a:r>
              <a:rPr lang="zh-TW" altLang="en-US" sz="4000" b="1" dirty="0" smtClean="0"/>
              <a:t>長老</a:t>
            </a:r>
            <a:r>
              <a:rPr lang="zh-TW" altLang="en-US" sz="4000" b="1" dirty="0" smtClean="0"/>
              <a:t>教會的解經立場是什麼？我們教會的解經立場是什麼？我的解經立場是什麼</a:t>
            </a:r>
            <a:r>
              <a:rPr lang="zh-TW" altLang="en-US" sz="4000" b="1" dirty="0" smtClean="0"/>
              <a:t>？</a:t>
            </a:r>
            <a:endParaRPr lang="en-US" altLang="zh-TW" sz="4000" b="1" dirty="0" smtClean="0"/>
          </a:p>
          <a:p>
            <a:r>
              <a:rPr lang="zh-TW" altLang="en-US" sz="4000" b="1" dirty="0"/>
              <a:t>面對外教派的教導</a:t>
            </a:r>
            <a:r>
              <a:rPr lang="zh-TW" altLang="en-US" sz="4000" b="1" dirty="0" smtClean="0"/>
              <a:t>，你比較</a:t>
            </a:r>
            <a:r>
              <a:rPr lang="zh-TW" altLang="en-US" sz="4000" b="1" dirty="0"/>
              <a:t>傾向</a:t>
            </a:r>
            <a:r>
              <a:rPr lang="zh-TW" altLang="en-US" sz="4000" b="1" dirty="0" smtClean="0"/>
              <a:t>接受</a:t>
            </a:r>
            <a:r>
              <a:rPr lang="zh-TW" altLang="en-US" sz="4000" b="1" dirty="0"/>
              <a:t>或否定</a:t>
            </a:r>
            <a:r>
              <a:rPr lang="zh-TW" altLang="en-US" sz="4000" b="1" dirty="0" smtClean="0"/>
              <a:t>？為什麼？</a:t>
            </a:r>
            <a:endParaRPr lang="zh-TW" altLang="en-US" sz="40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我個人的解經立場：</a:t>
            </a:r>
          </a:p>
        </p:txBody>
      </p:sp>
      <p:sp>
        <p:nvSpPr>
          <p:cNvPr id="3" name="內容版面配置區 2"/>
          <p:cNvSpPr>
            <a:spLocks noGrp="1"/>
          </p:cNvSpPr>
          <p:nvPr>
            <p:ph idx="1"/>
          </p:nvPr>
        </p:nvSpPr>
        <p:spPr>
          <a:xfrm>
            <a:off x="179512" y="1340768"/>
            <a:ext cx="8784976" cy="4968552"/>
          </a:xfrm>
        </p:spPr>
        <p:txBody>
          <a:bodyPr rtlCol="0">
            <a:noAutofit/>
          </a:bodyPr>
          <a:lstStyle/>
          <a:p>
            <a:r>
              <a:rPr lang="zh-TW" altLang="en-US" sz="4000" b="1" dirty="0" smtClean="0"/>
              <a:t>我的神學背景說明：我的母會是和平長老教會，當時跟校園福音團契關係很好，後來有在華神選修過課，道碩是在台神完成。因此我一開始的神學比較偏保守，但後來也接觸到許多不同的神學面向</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我個人的解經立場：</a:t>
            </a:r>
          </a:p>
        </p:txBody>
      </p:sp>
      <p:sp>
        <p:nvSpPr>
          <p:cNvPr id="3" name="內容版面配置區 2"/>
          <p:cNvSpPr>
            <a:spLocks noGrp="1"/>
          </p:cNvSpPr>
          <p:nvPr>
            <p:ph idx="1"/>
          </p:nvPr>
        </p:nvSpPr>
        <p:spPr>
          <a:xfrm>
            <a:off x="179512" y="1268760"/>
            <a:ext cx="8784976" cy="4968552"/>
          </a:xfrm>
        </p:spPr>
        <p:txBody>
          <a:bodyPr rtlCol="0">
            <a:noAutofit/>
          </a:bodyPr>
          <a:lstStyle/>
          <a:p>
            <a:r>
              <a:rPr lang="zh-TW" altLang="en-US" sz="3600" b="1" dirty="0" smtClean="0"/>
              <a:t>我的解經立場：其實作者、經文、讀者三個角度都不可或缺，我們需要對作者所處時代和歷史有認識，並且也需要讓經文跟我們的處境有連結，但我最喜歡使用經文中心的解經，因經文的可靠度最高。特別是處理爭議議題的時候，我不太敢宣稱自己掌握作者的想法，也很擔心自己過份先入為主的讀者角度會使我對聖經的理解產生偏差。既然耶穌接受聖經的概念，我喜歡直接就聖經的經文來討論</a:t>
            </a:r>
            <a:endParaRPr lang="zh-TW" altLang="en-US" sz="40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太</a:t>
            </a:r>
            <a:r>
              <a:rPr lang="en-US" altLang="zh-TW" sz="4000" b="1" dirty="0" smtClean="0"/>
              <a:t>4</a:t>
            </a:r>
            <a:r>
              <a:rPr lang="zh-TW" altLang="en-US" sz="4000" b="1" dirty="0" smtClean="0"/>
              <a:t>：</a:t>
            </a:r>
            <a:r>
              <a:rPr lang="en-US" altLang="zh-TW" sz="4000" b="1" dirty="0" smtClean="0"/>
              <a:t>1-10</a:t>
            </a:r>
            <a:r>
              <a:rPr lang="zh-TW" altLang="en-US" sz="4000" b="1" dirty="0" smtClean="0"/>
              <a:t>後來，耶穌互聖神導去曠野，佇遐受魔鬼試探。耶穌禁食四十暝日，後來就枵。試探者倚來對伊講：「既然你是上帝的子，命令諸個石頭變做餅！」耶穌應講：「聖經有記載：人啲活</a:t>
            </a:r>
            <a:r>
              <a:rPr lang="zh-TW" altLang="zh-TW" sz="4000" b="1" dirty="0" smtClean="0"/>
              <a:t>呣</a:t>
            </a:r>
            <a:r>
              <a:rPr lang="zh-TW" altLang="en-US" sz="4000" b="1" dirty="0" smtClean="0"/>
              <a:t>若倚靠餅， 是倚靠對上帝的嘴所出逐句話。」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然後，魔鬼導耶穌入去聖殿，互伊徛佇聖殿厝頂上高的所在，對伊講：「既然你是上帝的子，跳落去！因為聖經有記載： 上帝會為著你命令伊的天使， </a:t>
            </a:r>
            <a:r>
              <a:rPr lang="en-US" altLang="zh-TW" sz="4000" b="1" dirty="0" smtClean="0"/>
              <a:t>in</a:t>
            </a:r>
            <a:r>
              <a:rPr lang="zh-TW" altLang="en-US" sz="4000" b="1" dirty="0" smtClean="0"/>
              <a:t>會用手扶你， 互你的腳𣍐磕著石頭。」 耶穌應講：「聖經閣有記載：</a:t>
            </a:r>
            <a:r>
              <a:rPr lang="zh-TW" altLang="zh-TW" sz="4000" b="1" dirty="0" smtClean="0"/>
              <a:t>呣</a:t>
            </a:r>
            <a:r>
              <a:rPr lang="zh-TW" altLang="en-US" sz="4000" b="1" dirty="0" smtClean="0"/>
              <a:t>通試探主 </a:t>
            </a:r>
            <a:r>
              <a:rPr lang="en-US" altLang="zh-TW" sz="4000" b="1" dirty="0" smtClean="0"/>
              <a:t>— </a:t>
            </a:r>
            <a:r>
              <a:rPr lang="zh-TW" altLang="en-US" sz="4000" b="1" dirty="0" smtClean="0"/>
              <a:t>你的上帝。」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784976" cy="4968552"/>
          </a:xfrm>
        </p:spPr>
        <p:txBody>
          <a:bodyPr rtlCol="0">
            <a:noAutofit/>
          </a:bodyPr>
          <a:lstStyle/>
          <a:p>
            <a:r>
              <a:rPr lang="zh-TW" altLang="en-US" sz="4000" b="1" dirty="0" smtClean="0"/>
              <a:t>魔鬼閣導耶穌上一個真高的山，將世上萬國及</a:t>
            </a:r>
            <a:r>
              <a:rPr lang="en-US" altLang="zh-TW" sz="4000" b="1" dirty="0" smtClean="0"/>
              <a:t>in</a:t>
            </a:r>
            <a:r>
              <a:rPr lang="zh-TW" altLang="en-US" sz="4000" b="1" dirty="0" smtClean="0"/>
              <a:t>的榮華互伊看，對伊講：「你若仆落來拜我，諸個一切我攏互你。」耶穌應講：「撒旦，走！聖經有記載：著拜主 </a:t>
            </a:r>
            <a:r>
              <a:rPr lang="en-US" altLang="zh-TW" sz="4000" b="1" dirty="0" smtClean="0"/>
              <a:t>— </a:t>
            </a:r>
            <a:r>
              <a:rPr lang="zh-TW" altLang="en-US" sz="4000" b="1" dirty="0" smtClean="0"/>
              <a:t>你的上帝， 只有服事伊。」</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88640"/>
            <a:ext cx="8856538" cy="4968552"/>
          </a:xfrm>
        </p:spPr>
        <p:txBody>
          <a:bodyPr rtlCol="0">
            <a:noAutofit/>
          </a:bodyPr>
          <a:lstStyle/>
          <a:p>
            <a:r>
              <a:rPr lang="zh-TW" altLang="en-US" sz="4000" b="1" dirty="0" smtClean="0"/>
              <a:t>林前</a:t>
            </a:r>
            <a:r>
              <a:rPr lang="en-US" altLang="zh-TW" sz="4000" b="1" dirty="0" smtClean="0"/>
              <a:t>14:29-31</a:t>
            </a:r>
          </a:p>
          <a:p>
            <a:pPr>
              <a:buNone/>
            </a:pPr>
            <a:r>
              <a:rPr lang="zh-TW" altLang="en-US" sz="4000" b="1" dirty="0" smtClean="0"/>
              <a:t>宣講上帝的信息，通互兩個抑是三個講，其他的人通判斷</a:t>
            </a:r>
            <a:r>
              <a:rPr lang="en-US" altLang="zh-TW" sz="4000" b="1" dirty="0" smtClean="0"/>
              <a:t>in</a:t>
            </a:r>
            <a:r>
              <a:rPr lang="zh-TW" altLang="en-US" sz="4000" b="1" dirty="0" smtClean="0"/>
              <a:t>所講的。不過在座的人若有得著上帝的啟示，抵啲講的人著靜靜。恁逐個人攏通輪流宣講上帝的信息，通做夥學習，互相勉勵。</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0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4005064"/>
            <a:ext cx="8229600" cy="1143000"/>
          </a:xfrm>
        </p:spPr>
        <p:txBody>
          <a:bodyPr>
            <a:noAutofit/>
          </a:bodyPr>
          <a:lstStyle/>
          <a:p>
            <a:pPr lvl="1"/>
            <a:r>
              <a:rPr lang="zh-TW" altLang="en-US" sz="5400" dirty="0" smtClean="0"/>
              <a:t>思考問題：</a:t>
            </a:r>
            <a:r>
              <a:rPr lang="en-US" altLang="zh-TW" sz="5400" dirty="0" smtClean="0"/>
              <a:t/>
            </a:r>
            <a:br>
              <a:rPr lang="en-US" altLang="zh-TW" sz="5400" dirty="0" smtClean="0"/>
            </a:br>
            <a:r>
              <a:rPr lang="zh-TW" altLang="zh-TW" sz="5400" dirty="0" smtClean="0"/>
              <a:t>當一個議題，不同教會</a:t>
            </a:r>
            <a:r>
              <a:rPr lang="en-US" altLang="zh-TW" sz="5400" dirty="0" smtClean="0"/>
              <a:t>(</a:t>
            </a:r>
            <a:r>
              <a:rPr lang="zh-TW" altLang="zh-TW" sz="5400" dirty="0" smtClean="0"/>
              <a:t>或不同牧師</a:t>
            </a:r>
            <a:r>
              <a:rPr lang="en-US" altLang="zh-TW" sz="5400" dirty="0" smtClean="0"/>
              <a:t>)</a:t>
            </a:r>
            <a:r>
              <a:rPr lang="zh-TW" altLang="zh-TW" sz="5400" dirty="0" smtClean="0"/>
              <a:t>提出不同看法時，該怎麼面對？哪種看法才是對？是否可能兩種看法都是對的？</a:t>
            </a:r>
            <a:endParaRPr lang="zh-TW" altLang="en-US" sz="5400" dirty="0" smtClean="0">
              <a:latin typeface="+mj-ea"/>
              <a:ea typeface="+mj-ea"/>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pPr>
              <a:buNone/>
            </a:pPr>
            <a:r>
              <a:rPr lang="zh-TW" altLang="en-US" sz="4400" b="1" dirty="0" smtClean="0"/>
              <a:t>一、聖經解釋的豐富與對錯</a:t>
            </a:r>
          </a:p>
          <a:p>
            <a:pPr>
              <a:buNone/>
            </a:pPr>
            <a:r>
              <a:rPr lang="en-US" altLang="zh-TW" sz="4000" b="1" dirty="0" smtClean="0"/>
              <a:t>1.</a:t>
            </a:r>
            <a:r>
              <a:rPr lang="zh-TW" altLang="en-US" sz="4000" b="1" dirty="0" smtClean="0"/>
              <a:t>聖經本身有時容許不同解釋空間：</a:t>
            </a:r>
            <a:r>
              <a:rPr lang="en-US" altLang="zh-TW" sz="4000" b="1" dirty="0" smtClean="0"/>
              <a:t/>
            </a:r>
            <a:br>
              <a:rPr lang="en-US" altLang="zh-TW" sz="4000" b="1" dirty="0" smtClean="0"/>
            </a:br>
            <a:r>
              <a:rPr lang="zh-TW" altLang="en-US" sz="4000" b="1" dirty="0" smtClean="0"/>
              <a:t>有些經文也可能刻意模糊，甚至同時強調兩個重點。弗</a:t>
            </a:r>
            <a:r>
              <a:rPr lang="en-US" altLang="zh-TW" sz="4000" b="1" dirty="0" smtClean="0"/>
              <a:t>5:31</a:t>
            </a:r>
            <a:r>
              <a:rPr lang="zh-TW" altLang="en-US" sz="4000" b="1" dirty="0" smtClean="0"/>
              <a:t>很明確有兩個意義，一方面指先生和太太，一方面指基督和教會</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解經立場</a:t>
            </a:r>
          </a:p>
        </p:txBody>
      </p:sp>
      <p:sp>
        <p:nvSpPr>
          <p:cNvPr id="3" name="內容版面配置區 2"/>
          <p:cNvSpPr>
            <a:spLocks noGrp="1"/>
          </p:cNvSpPr>
          <p:nvPr>
            <p:ph idx="1"/>
          </p:nvPr>
        </p:nvSpPr>
        <p:spPr>
          <a:xfrm>
            <a:off x="179512" y="1268760"/>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2.</a:t>
            </a:r>
            <a:r>
              <a:rPr lang="zh-TW" altLang="en-US" sz="4400" b="1" dirty="0" smtClean="0"/>
              <a:t>解經立場的重要：</a:t>
            </a:r>
            <a:r>
              <a:rPr lang="en-US" altLang="zh-TW" sz="4400" b="1" dirty="0" smtClean="0"/>
              <a:t/>
            </a:r>
            <a:br>
              <a:rPr lang="en-US" altLang="zh-TW" sz="4400" b="1" dirty="0" smtClean="0"/>
            </a:br>
            <a:r>
              <a:rPr lang="zh-TW" altLang="en-US" sz="4400" b="1" dirty="0" smtClean="0"/>
              <a:t>解經立場會影響對聖經的解釋，因此意識到並認識自己的解經立場，可幫助我們正確解釋聖經。意識並認識別人的解經立場，則能幫助我們明辨別人的解經是否正確</a:t>
            </a:r>
          </a:p>
          <a:p>
            <a:pPr marL="274320" indent="-274320" eaLnBrk="1" fontAlgn="auto" hangingPunct="1">
              <a:spcAft>
                <a:spcPts val="0"/>
              </a:spcAft>
              <a:buClr>
                <a:schemeClr val="accent1">
                  <a:lumMod val="60000"/>
                  <a:lumOff val="40000"/>
                </a:schemeClr>
              </a:buClr>
              <a:buNone/>
              <a:defRPr/>
            </a:pPr>
            <a:endParaRPr lang="zh-TW" altLang="en-US" sz="4400" b="1" dirty="0" smtClean="0"/>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弗</a:t>
            </a:r>
            <a:r>
              <a:rPr lang="en-US" altLang="zh-TW" sz="4000" b="1" dirty="0" smtClean="0"/>
              <a:t>5:31-32</a:t>
            </a:r>
            <a:r>
              <a:rPr lang="zh-TW" altLang="en-US" sz="4000" b="1" dirty="0" smtClean="0"/>
              <a:t> 聖經講：「因為按呢，人會離開父母，及伊的某結合，兩人成做一體。」此個經文啟示一個極大的奧祕；照我的理解，這是啲指基督及教會的關係。</a:t>
            </a:r>
            <a:endParaRPr lang="zh-TW" altLang="zh-TW" sz="4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pPr>
              <a:buNone/>
            </a:pPr>
            <a:r>
              <a:rPr lang="zh-TW" altLang="en-US" sz="4400" b="1" dirty="0" smtClean="0"/>
              <a:t>一、聖經解釋的豐富與對錯</a:t>
            </a:r>
          </a:p>
          <a:p>
            <a:pPr marL="273050" lvl="1" indent="-273050">
              <a:buNone/>
            </a:pPr>
            <a:r>
              <a:rPr lang="en-US" altLang="zh-TW" sz="4000" b="1" dirty="0" smtClean="0"/>
              <a:t>2.</a:t>
            </a:r>
            <a:r>
              <a:rPr lang="zh-TW" altLang="en-US" sz="4000" b="1" dirty="0" smtClean="0"/>
              <a:t>人對聖經的解釋是有限的：</a:t>
            </a:r>
            <a:r>
              <a:rPr lang="en-US" altLang="zh-TW" sz="4000" b="1" dirty="0" smtClean="0"/>
              <a:t/>
            </a:r>
            <a:br>
              <a:rPr lang="en-US" altLang="zh-TW" sz="4000" b="1" dirty="0" smtClean="0"/>
            </a:br>
            <a:r>
              <a:rPr lang="zh-TW" altLang="en-US" sz="4000" b="1" dirty="0" smtClean="0"/>
              <a:t>我們有自己對聖經的解釋，但有時我們要學習尊重不同的解釋和意見。有時不同解釋反而看到聖經的豐富。我們在聖經中盡力尋求上帝的心意，但我們絕對不是上帝</a:t>
            </a:r>
          </a:p>
          <a:p>
            <a:pPr marL="273050" lvl="1" indent="-273050">
              <a:buNone/>
            </a:pPr>
            <a:endParaRPr lang="zh-TW" altLang="en-US" sz="4000" b="1" dirty="0" smtClean="0"/>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0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羅</a:t>
            </a:r>
            <a:r>
              <a:rPr lang="en-US" altLang="zh-TW" sz="4000" b="1" dirty="0" smtClean="0"/>
              <a:t>14:1-5</a:t>
            </a:r>
            <a:r>
              <a:rPr lang="zh-TW" altLang="en-US" sz="4000" b="1" dirty="0" smtClean="0"/>
              <a:t>：信心軟弱的人著給伊接納，呣通及伊辯論有爭議的事。信的人逐項攏通食，呣拘軟弱的人只有食菜蔬。逐項食的人呣通看輕無逐項食的人；無逐項食的人嘛呣通批判逐項食的人，因為上帝已經有接納伊。</a:t>
            </a:r>
          </a:p>
          <a:p>
            <a:endParaRPr lang="zh-TW" altLang="zh-TW" sz="4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88640"/>
            <a:ext cx="8604448" cy="3311698"/>
          </a:xfrm>
        </p:spPr>
        <p:txBody>
          <a:bodyPr rtlCol="0">
            <a:noAutofit/>
          </a:bodyPr>
          <a:lstStyle/>
          <a:p>
            <a:pPr marL="274320" lvl="0" indent="-274320" eaLnBrk="1" fontAlgn="auto" hangingPunct="1">
              <a:spcAft>
                <a:spcPts val="0"/>
              </a:spcAft>
              <a:buClr>
                <a:schemeClr val="accent1">
                  <a:lumMod val="60000"/>
                  <a:lumOff val="40000"/>
                </a:schemeClr>
              </a:buClr>
              <a:buFont typeface="Arial" pitchFamily="34" charset="0"/>
              <a:buChar char="•"/>
              <a:defRPr/>
            </a:pPr>
            <a:r>
              <a:rPr lang="zh-TW" altLang="en-US" sz="4000" b="1" dirty="0" smtClean="0"/>
              <a:t>你算啥，哪敢批判別人的奴僕？伊做了好抑是無好，伊的主人會給伊審判。伊會做好勢，因為主會給伊幫贊。有人看此日比彼日較重要；嘛有人看逐日平平重要。逐個人著有家己明確的見解。守特別日子的人是為著主來守；有 </a:t>
            </a:r>
            <a:r>
              <a:rPr lang="en-US" altLang="zh-TW" sz="4000" b="1" dirty="0" err="1" smtClean="0"/>
              <a:t>chia̍h</a:t>
            </a:r>
            <a:r>
              <a:rPr lang="en-US" altLang="zh-TW" sz="4000" b="1" dirty="0" smtClean="0"/>
              <a:t>-bah </a:t>
            </a:r>
            <a:r>
              <a:rPr lang="zh-TW" altLang="en-US" sz="4000" b="1" dirty="0" smtClean="0"/>
              <a:t>的人嘛是為著主來食，因為伊有感謝上帝。無 </a:t>
            </a:r>
            <a:r>
              <a:rPr lang="en-US" altLang="zh-TW" sz="4000" b="1" dirty="0" err="1" smtClean="0"/>
              <a:t>chia̍h</a:t>
            </a:r>
            <a:r>
              <a:rPr lang="en-US" altLang="zh-TW" sz="4000" b="1" dirty="0" smtClean="0"/>
              <a:t>-bah </a:t>
            </a:r>
            <a:r>
              <a:rPr lang="zh-TW" altLang="en-US" sz="4000" b="1" dirty="0" smtClean="0"/>
              <a:t>的人是為著主無食，伊嘛是有感謝上帝。</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pPr>
              <a:buNone/>
            </a:pPr>
            <a:r>
              <a:rPr lang="zh-TW" altLang="en-US" sz="4400" b="1" dirty="0" smtClean="0"/>
              <a:t>一、聖經解釋的豐富與對錯</a:t>
            </a:r>
          </a:p>
          <a:p>
            <a:pPr marL="273050" lvl="1" indent="-273050">
              <a:buNone/>
            </a:pPr>
            <a:r>
              <a:rPr lang="en-US" altLang="zh-TW" sz="4000" b="1" dirty="0" smtClean="0"/>
              <a:t>3.</a:t>
            </a:r>
            <a:r>
              <a:rPr lang="zh-TW" altLang="en-US" sz="4000" b="1" dirty="0" smtClean="0"/>
              <a:t>有些對聖經的解釋是錯誤的：</a:t>
            </a:r>
            <a:r>
              <a:rPr lang="en-US" altLang="zh-TW" sz="4000" b="1" dirty="0" smtClean="0"/>
              <a:t/>
            </a:r>
            <a:br>
              <a:rPr lang="en-US" altLang="zh-TW" sz="4000" b="1" dirty="0" smtClean="0"/>
            </a:br>
            <a:r>
              <a:rPr lang="zh-TW" altLang="en-US" sz="4000" b="1" dirty="0" smtClean="0"/>
              <a:t>容許不同解釋，不代表可以隨便曲解聖經。基督徒仍然要慎思明辨各種對聖經的解釋</a:t>
            </a:r>
          </a:p>
          <a:p>
            <a:pPr marL="273050" lvl="1" indent="-273050">
              <a:buNone/>
            </a:pPr>
            <a:endParaRPr lang="zh-TW" altLang="en-US" sz="4000" b="1" dirty="0" smtClean="0"/>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000"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彼後</a:t>
            </a:r>
            <a:r>
              <a:rPr lang="en-US" altLang="zh-TW" sz="4000" b="1" dirty="0" smtClean="0"/>
              <a:t>3:15-18</a:t>
            </a:r>
            <a:r>
              <a:rPr lang="zh-TW" altLang="en-US" sz="4000" b="1" dirty="0" smtClean="0"/>
              <a:t>：著將咱的主的寬容看做恁得救的機會，這嘛是咱親愛的兄弟保羅用上帝賜互伊的智慧寫批所勸勉的。伊所有的批攏有講起諸個事。伊的批有一寡</a:t>
            </a:r>
            <a:r>
              <a:rPr lang="en-US" altLang="zh-TW" sz="4000" dirty="0" smtClean="0"/>
              <a:t>oh</a:t>
            </a:r>
            <a:r>
              <a:rPr lang="zh-TW" altLang="en-US" sz="4000" b="1" dirty="0" smtClean="0"/>
              <a:t>理解的話，互許個愚戇無定性的人給伊曲解，抵及</a:t>
            </a:r>
            <a:r>
              <a:rPr lang="en-US" altLang="zh-TW" sz="4000" b="1" dirty="0" smtClean="0"/>
              <a:t>in</a:t>
            </a:r>
            <a:r>
              <a:rPr lang="zh-TW" altLang="en-US" sz="4000" b="1" dirty="0" smtClean="0"/>
              <a:t>啲曲解其他的經文仝款；結果，</a:t>
            </a:r>
            <a:r>
              <a:rPr lang="en-US" altLang="zh-TW" sz="4000" b="1" dirty="0" smtClean="0"/>
              <a:t>in</a:t>
            </a:r>
            <a:r>
              <a:rPr lang="zh-TW" altLang="en-US" sz="4000" b="1" dirty="0" smtClean="0"/>
              <a:t>家己討滅亡。</a:t>
            </a:r>
            <a:endParaRPr lang="zh-TW" altLang="zh-TW" sz="4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所以，親愛的朋友，恁既然代先知此個代誌，著謹慎才免互歹人用錯誤的言論導去行錯誤的路，離開恁堅固的立場。 著佇咱的主 </a:t>
            </a:r>
            <a:r>
              <a:rPr lang="en-US" altLang="zh-TW" sz="4000" b="1" dirty="0" smtClean="0"/>
              <a:t>— </a:t>
            </a:r>
            <a:r>
              <a:rPr lang="zh-TW" altLang="en-US" sz="4000" b="1" dirty="0" smtClean="0"/>
              <a:t>救主耶穌基督的恩典下及對伊的認識繼續進步。</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 加</a:t>
            </a:r>
            <a:r>
              <a:rPr lang="en-US" altLang="zh-TW" sz="4000" b="1" dirty="0" smtClean="0"/>
              <a:t>1:6-9</a:t>
            </a:r>
            <a:r>
              <a:rPr lang="zh-TW" altLang="en-US" sz="4000" b="1" dirty="0" smtClean="0"/>
              <a:t>：恁互我真著驚！恁竟然赫呢緊就放拺彼位通過基督的恩典呼召恁的上帝，去隨別的福音。 </a:t>
            </a:r>
            <a:r>
              <a:rPr lang="en-US" altLang="zh-TW" sz="4000" b="1" dirty="0" smtClean="0"/>
              <a:t>7 </a:t>
            </a:r>
            <a:r>
              <a:rPr lang="zh-TW" altLang="en-US" sz="4000" b="1" dirty="0" smtClean="0"/>
              <a:t>其實無別款的福音。我按呢講是因為有一寡人給恁擾亂，想欲曲解基督的福音。</a:t>
            </a:r>
            <a:endParaRPr lang="zh-TW" altLang="zh-TW" sz="4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404664"/>
            <a:ext cx="8604448" cy="3311698"/>
          </a:xfrm>
        </p:spPr>
        <p:txBody>
          <a:bodyPr rtlCol="0">
            <a:noAutofit/>
          </a:bodyPr>
          <a:lstStyle/>
          <a:p>
            <a:r>
              <a:rPr lang="zh-TW" altLang="en-US" sz="4000" b="1" dirty="0" smtClean="0"/>
              <a:t>呣拘，無論是阮抑是對天頂來的天使，所傳的若及阮以前傳互恁的福音無仝款，伊應該受咒詛！ 阮曾講，現在閣講一遍：若有人所傳的福音及恁已經接受的無仝款，伊應該受咒詛！</a:t>
            </a:r>
          </a:p>
          <a:p>
            <a:endParaRPr lang="zh-TW" altLang="zh-TW" sz="4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聖經無誤的討論：</a:t>
            </a:r>
          </a:p>
        </p:txBody>
      </p:sp>
      <p:sp>
        <p:nvSpPr>
          <p:cNvPr id="3" name="內容版面配置區 2"/>
          <p:cNvSpPr>
            <a:spLocks noGrp="1"/>
          </p:cNvSpPr>
          <p:nvPr>
            <p:ph idx="1"/>
          </p:nvPr>
        </p:nvSpPr>
        <p:spPr>
          <a:xfrm>
            <a:off x="179512" y="1268760"/>
            <a:ext cx="8784976" cy="4968552"/>
          </a:xfrm>
        </p:spPr>
        <p:txBody>
          <a:bodyPr rtlCol="0">
            <a:noAutofit/>
          </a:bodyPr>
          <a:lstStyle/>
          <a:p>
            <a:pPr>
              <a:buNone/>
            </a:pPr>
            <a:r>
              <a:rPr lang="en-US" altLang="zh-TW" sz="3600" b="1" dirty="0" smtClean="0"/>
              <a:t>1.</a:t>
            </a:r>
            <a:r>
              <a:rPr lang="zh-TW" altLang="en-US" sz="3600" b="1" dirty="0" smtClean="0"/>
              <a:t>聖經無誤的根據：照著耶穌的教導，雖然聖經在人為寫作歷程可能產生瑕疵或錯誤，但上帝仍能超越這一切保守聖經無誤，至少上帝會保守聖經所傳達的信息沒有錯誤。聖經中的一些小歧異</a:t>
            </a:r>
            <a:r>
              <a:rPr lang="en-US" altLang="zh-TW" sz="3600" b="1" dirty="0" smtClean="0"/>
              <a:t>(</a:t>
            </a:r>
            <a:r>
              <a:rPr lang="zh-TW" altLang="en-US" sz="3600" b="1" dirty="0" smtClean="0"/>
              <a:t>例如四福音當中</a:t>
            </a:r>
            <a:r>
              <a:rPr lang="en-US" altLang="zh-TW" sz="3600" b="1" dirty="0" smtClean="0"/>
              <a:t>)</a:t>
            </a:r>
            <a:r>
              <a:rPr lang="zh-TW" altLang="en-US" sz="3600" b="1" dirty="0" smtClean="0"/>
              <a:t>並不會造成困擾，反而更能讓我們信任聖經的歷史性，因偽造的資料不可能容許這些歧異的存在</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解經立場</a:t>
            </a:r>
          </a:p>
        </p:txBody>
      </p:sp>
      <p:sp>
        <p:nvSpPr>
          <p:cNvPr id="3" name="內容版面配置區 2"/>
          <p:cNvSpPr>
            <a:spLocks noGrp="1"/>
          </p:cNvSpPr>
          <p:nvPr>
            <p:ph idx="1"/>
          </p:nvPr>
        </p:nvSpPr>
        <p:spPr>
          <a:xfrm>
            <a:off x="179512" y="1268760"/>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3.</a:t>
            </a:r>
            <a:r>
              <a:rPr lang="zh-TW" altLang="en-US" sz="4400" b="1" dirty="0" smtClean="0"/>
              <a:t>解經立場與查經：</a:t>
            </a:r>
            <a:r>
              <a:rPr lang="en-US" altLang="zh-TW" sz="4400" b="1" dirty="0" smtClean="0"/>
              <a:t/>
            </a:r>
            <a:br>
              <a:rPr lang="en-US" altLang="zh-TW" sz="4400" b="1" dirty="0" smtClean="0"/>
            </a:br>
            <a:r>
              <a:rPr lang="zh-TW" altLang="en-US" sz="4000" b="1" dirty="0" smtClean="0"/>
              <a:t>查經會探討許多對聖經的不同解釋。這些不同的解釋，若站在同樣的解經立場，雖然不見得一定有共識，但仍能互相討論。若不同解釋是因解經立場不同，討論就很難有交集。因此認識自己和別人的解經立場對查經的聖經探討會很有幫助</a:t>
            </a:r>
          </a:p>
          <a:p>
            <a:pPr marL="274320" indent="-274320" eaLnBrk="1" fontAlgn="auto" hangingPunct="1">
              <a:spcAft>
                <a:spcPts val="0"/>
              </a:spcAft>
              <a:buClr>
                <a:schemeClr val="accent1">
                  <a:lumMod val="60000"/>
                  <a:lumOff val="40000"/>
                </a:schemeClr>
              </a:buClr>
              <a:buNone/>
              <a:defRPr/>
            </a:pPr>
            <a:endParaRPr lang="zh-TW" altLang="en-US" sz="4000" b="1" dirty="0" smtClean="0"/>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000" b="1"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太</a:t>
            </a:r>
            <a:r>
              <a:rPr lang="en-US" altLang="zh-TW" sz="4000" dirty="0" smtClean="0"/>
              <a:t>5:17-20 </a:t>
            </a:r>
            <a:r>
              <a:rPr lang="zh-TW" altLang="en-US" sz="4000" b="1" dirty="0" smtClean="0"/>
              <a:t>「呣通想講我來是欲廢除摩西的律法抑是先知的教示。我來是欲廢除，是欲實現。我實在給恁講，天及地會消失，律法的一點一劃絕對𣍐消失，攏會實現。</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所以，無論什麼人犯著諸個誡命上細的一條，閣教人按呢去犯，佇天國伊算做是上細的。無論什麼人家己遵守，嘛教人遵守，佇天國此個人算做是上大的。我給恁講，恁若無比經學教師及法利賽派的人閣較忠實遵守上帝的旨意，絕對𣍐當入天國。」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聖經無誤的討論：</a:t>
            </a:r>
          </a:p>
        </p:txBody>
      </p:sp>
      <p:sp>
        <p:nvSpPr>
          <p:cNvPr id="3" name="內容版面配置區 2"/>
          <p:cNvSpPr>
            <a:spLocks noGrp="1"/>
          </p:cNvSpPr>
          <p:nvPr>
            <p:ph idx="1"/>
          </p:nvPr>
        </p:nvSpPr>
        <p:spPr>
          <a:xfrm>
            <a:off x="179512" y="1268760"/>
            <a:ext cx="8784976" cy="4968552"/>
          </a:xfrm>
        </p:spPr>
        <p:txBody>
          <a:bodyPr rtlCol="0">
            <a:noAutofit/>
          </a:bodyPr>
          <a:lstStyle/>
          <a:p>
            <a:pPr>
              <a:buNone/>
            </a:pPr>
            <a:r>
              <a:rPr lang="en-US" altLang="zh-TW" sz="3600" b="1" dirty="0" smtClean="0"/>
              <a:t>2.</a:t>
            </a:r>
            <a:r>
              <a:rPr lang="zh-TW" altLang="en-US" sz="3600" b="1" dirty="0" smtClean="0"/>
              <a:t>聖經無誤並非拘泥所有東西都要照字面意義解釋：聖經並非自然科學教科書，當中有些文體，例如詩篇的情感抒發，並非要教導自然科學知識或教導報復。我們必須小心不要像法利賽人將蠓蟲濾出，反而吞下駱駝。我們必須學習靠著聖靈來了解上帝在聖經中的心意</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太</a:t>
            </a:r>
            <a:r>
              <a:rPr lang="en-US" altLang="zh-TW" sz="4000" b="1" dirty="0" smtClean="0"/>
              <a:t>23:23-24</a:t>
            </a:r>
            <a:r>
              <a:rPr lang="zh-TW" altLang="en-US" sz="4000" b="1" dirty="0" smtClean="0"/>
              <a:t> 「假好的經學教師及法利賽人，恁慘啊！因為恁連芳料、薄荷、八角、小茴香都獻十分一互上帝，律法所重視的正義、仁慈，及信實，恁顛倒忽略。諸個才是恁應該實行的；頂面許個嘛呣通忽略。恁諸個睛瞑做導路的，一隻細隻蠓蟲恁都給濾出來，駱駝顛倒歸隻給吞落去。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林後</a:t>
            </a:r>
            <a:r>
              <a:rPr lang="en-US" altLang="zh-TW" sz="4000" b="1" dirty="0" smtClean="0"/>
              <a:t>3:1-6</a:t>
            </a:r>
            <a:r>
              <a:rPr lang="zh-TW" altLang="en-US" sz="4000" b="1" dirty="0" smtClean="0"/>
              <a:t>阮豈閣啲推薦家己？阮豈著親像一寡人寫推薦書互恁，抑是需要恁的推薦書？恁本身就是阮的推薦書，寫佇阮的心內，欲互眾人知，眾人讀。真明顯，恁是基督所寫通過阮來送的批。此張批呣是用墨水寫佇石版，是用永活上帝的神寫佇人的心版。</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950" y="188640"/>
            <a:ext cx="8856538" cy="4968552"/>
          </a:xfrm>
        </p:spPr>
        <p:txBody>
          <a:bodyPr rtlCol="0">
            <a:noAutofit/>
          </a:bodyPr>
          <a:lstStyle/>
          <a:p>
            <a:r>
              <a:rPr lang="zh-TW" altLang="en-US" sz="4000" b="1" dirty="0" smtClean="0"/>
              <a:t>阮通過基督對上帝有此款的確信才按呢講。這呣是講阮家己有才調通做此個代誌，阮的才調是對上帝來的。伊賜阮有才調通做新的約的差用；呣是用文字寫的，是聖神的約。文字互人死，呣拘聖神互人活。</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作業：</a:t>
            </a:r>
          </a:p>
        </p:txBody>
      </p:sp>
      <p:sp>
        <p:nvSpPr>
          <p:cNvPr id="3" name="內容版面配置區 2"/>
          <p:cNvSpPr>
            <a:spLocks noGrp="1"/>
          </p:cNvSpPr>
          <p:nvPr>
            <p:ph idx="1"/>
          </p:nvPr>
        </p:nvSpPr>
        <p:spPr>
          <a:xfrm>
            <a:off x="179512" y="1268760"/>
            <a:ext cx="8784976" cy="4968552"/>
          </a:xfrm>
        </p:spPr>
        <p:txBody>
          <a:bodyPr rtlCol="0">
            <a:noAutofit/>
          </a:bodyPr>
          <a:lstStyle/>
          <a:p>
            <a:r>
              <a:rPr lang="zh-TW" altLang="en-US" sz="3600" b="1" smtClean="0"/>
              <a:t>請分析自己的解經立場，並說明自己的解經立場是如何形成的</a:t>
            </a:r>
            <a:endParaRPr lang="zh-TW" altLang="en-US" sz="3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常見解經立場介紹</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Font typeface="Arial" pitchFamily="34" charset="0"/>
              <a:buChar char="•"/>
              <a:defRPr/>
            </a:pPr>
            <a:r>
              <a:rPr lang="zh-TW" altLang="en-US" sz="4400" b="1" dirty="0" smtClean="0"/>
              <a:t>作者中心</a:t>
            </a:r>
            <a:endParaRPr lang="en-US" altLang="zh-TW" sz="4400" b="1" dirty="0" smtClean="0"/>
          </a:p>
          <a:p>
            <a:pPr marL="274320" lvl="0" indent="-274320" eaLnBrk="1" fontAlgn="auto" hangingPunct="1">
              <a:spcAft>
                <a:spcPts val="0"/>
              </a:spcAft>
              <a:buClr>
                <a:schemeClr val="accent1">
                  <a:lumMod val="60000"/>
                  <a:lumOff val="40000"/>
                </a:schemeClr>
              </a:buClr>
              <a:buFont typeface="Arial" pitchFamily="34" charset="0"/>
              <a:buChar char="•"/>
              <a:defRPr/>
            </a:pPr>
            <a:r>
              <a:rPr lang="zh-TW" altLang="en-US" sz="4400" b="1" dirty="0" smtClean="0"/>
              <a:t>經文中心</a:t>
            </a:r>
          </a:p>
          <a:p>
            <a:pPr marL="274320" lvl="0" indent="-274320" eaLnBrk="1" fontAlgn="auto" hangingPunct="1">
              <a:spcAft>
                <a:spcPts val="0"/>
              </a:spcAft>
              <a:buClr>
                <a:schemeClr val="accent1">
                  <a:lumMod val="60000"/>
                  <a:lumOff val="40000"/>
                </a:schemeClr>
              </a:buClr>
              <a:buFont typeface="Arial" pitchFamily="34" charset="0"/>
              <a:buChar char="•"/>
              <a:defRPr/>
            </a:pPr>
            <a:r>
              <a:rPr lang="zh-TW" altLang="en-US" sz="4400" b="1" dirty="0" smtClean="0"/>
              <a:t>讀者中心</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1.</a:t>
            </a:r>
            <a:r>
              <a:rPr lang="zh-TW" altLang="en-US" sz="4400" b="1" dirty="0" smtClean="0"/>
              <a:t>定義：研究當時歷史文化等來探究聖經作者的原意以及對當時的意義，也同時探究作者的思想文字化為聖經的歷程</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2.</a:t>
            </a:r>
            <a:r>
              <a:rPr lang="zh-TW" altLang="en-US" sz="4400" b="1" dirty="0" smtClean="0"/>
              <a:t>案例：傳統解經是以此為目標，另外上一兩個世紀流行的聖經高等批判</a:t>
            </a:r>
            <a:r>
              <a:rPr lang="en-US" altLang="zh-TW" sz="4400" b="1" dirty="0" smtClean="0"/>
              <a:t>(</a:t>
            </a:r>
            <a:r>
              <a:rPr lang="zh-TW" altLang="en-US" sz="4400" b="1" dirty="0" smtClean="0"/>
              <a:t>歷史批判、來源批判、形式批判、編輯批判</a:t>
            </a:r>
            <a:r>
              <a:rPr lang="en-US" altLang="zh-TW" sz="4400" b="1" dirty="0" smtClean="0"/>
              <a:t>)</a:t>
            </a:r>
            <a:r>
              <a:rPr lang="zh-TW" altLang="en-US" sz="4400" b="1" dirty="0" smtClean="0"/>
              <a:t>也致力於此</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29600" cy="1143000"/>
          </a:xfrm>
        </p:spPr>
        <p:txBody>
          <a:bodyPr>
            <a:noAutofit/>
          </a:bodyPr>
          <a:lstStyle/>
          <a:p>
            <a:pPr lvl="1"/>
            <a:r>
              <a:rPr lang="zh-TW" altLang="en-US" sz="5400" dirty="0" smtClean="0">
                <a:latin typeface="+mj-ea"/>
                <a:ea typeface="+mj-ea"/>
              </a:rPr>
              <a:t>作者中心</a:t>
            </a:r>
          </a:p>
        </p:txBody>
      </p:sp>
      <p:sp>
        <p:nvSpPr>
          <p:cNvPr id="3" name="內容版面配置區 2"/>
          <p:cNvSpPr>
            <a:spLocks noGrp="1"/>
          </p:cNvSpPr>
          <p:nvPr>
            <p:ph idx="1"/>
          </p:nvPr>
        </p:nvSpPr>
        <p:spPr>
          <a:xfrm>
            <a:off x="179512" y="1340768"/>
            <a:ext cx="8604448" cy="3311698"/>
          </a:xfrm>
        </p:spPr>
        <p:txBody>
          <a:bodyPr rtlCol="0">
            <a:noAutofit/>
          </a:bodyPr>
          <a:lstStyle/>
          <a:p>
            <a:pPr marL="274320" lvl="0" indent="-274320" eaLnBrk="1" fontAlgn="auto" hangingPunct="1">
              <a:spcAft>
                <a:spcPts val="0"/>
              </a:spcAft>
              <a:buClr>
                <a:schemeClr val="accent1">
                  <a:lumMod val="60000"/>
                  <a:lumOff val="40000"/>
                </a:schemeClr>
              </a:buClr>
              <a:buNone/>
              <a:defRPr/>
            </a:pPr>
            <a:r>
              <a:rPr lang="en-US" altLang="zh-TW" sz="4400" b="1" dirty="0" smtClean="0"/>
              <a:t>3.</a:t>
            </a:r>
            <a:r>
              <a:rPr lang="zh-TW" altLang="en-US" sz="4400" b="1" dirty="0" smtClean="0"/>
              <a:t>特色：講道或查經時，會引用很多當時的歷史和文獻，說明當時的時代背景</a:t>
            </a:r>
          </a:p>
          <a:p>
            <a:pPr marL="274320" indent="-274320" eaLnBrk="1" fontAlgn="auto" hangingPunct="1">
              <a:spcAft>
                <a:spcPts val="0"/>
              </a:spcAft>
              <a:buClr>
                <a:schemeClr val="accent1">
                  <a:lumMod val="60000"/>
                  <a:lumOff val="40000"/>
                </a:schemeClr>
              </a:buClr>
              <a:buFont typeface="Arial" pitchFamily="34" charset="0"/>
              <a:buChar char="•"/>
              <a:defRPr/>
            </a:pPr>
            <a:endParaRPr lang="zh-TW" altLang="en-US" sz="4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茅草">
  <a:themeElements>
    <a:clrScheme name="茅草">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中庸">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茅草">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茅草">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68148</TotalTime>
  <Words>3064</Words>
  <Application>Microsoft Office PowerPoint</Application>
  <PresentationFormat>如螢幕大小 (4:3)</PresentationFormat>
  <Paragraphs>95</Paragraphs>
  <Slides>56</Slides>
  <Notes>0</Notes>
  <HiddenSlides>0</HiddenSlides>
  <MMClips>0</MMClips>
  <ScaleCrop>false</ScaleCrop>
  <HeadingPairs>
    <vt:vector size="4" baseType="variant">
      <vt:variant>
        <vt:lpstr>佈景主題</vt:lpstr>
      </vt:variant>
      <vt:variant>
        <vt:i4>1</vt:i4>
      </vt:variant>
      <vt:variant>
        <vt:lpstr>投影片標題</vt:lpstr>
      </vt:variant>
      <vt:variant>
        <vt:i4>56</vt:i4>
      </vt:variant>
    </vt:vector>
  </HeadingPairs>
  <TitlesOfParts>
    <vt:vector size="57" baseType="lpstr">
      <vt:lpstr>茅草</vt:lpstr>
      <vt:lpstr>聖經與神學基礎  解經立場概論 </vt:lpstr>
      <vt:lpstr>PowerPoint 簡報</vt:lpstr>
      <vt:lpstr>解經立場</vt:lpstr>
      <vt:lpstr>解經立場</vt:lpstr>
      <vt:lpstr>解經立場</vt:lpstr>
      <vt:lpstr>常見解經立場介紹</vt:lpstr>
      <vt:lpstr>作者中心</vt:lpstr>
      <vt:lpstr>作者中心</vt:lpstr>
      <vt:lpstr>作者中心</vt:lpstr>
      <vt:lpstr>作者中心</vt:lpstr>
      <vt:lpstr>PowerPoint 簡報</vt:lpstr>
      <vt:lpstr>PowerPoint 簡報</vt:lpstr>
      <vt:lpstr>作者中心</vt:lpstr>
      <vt:lpstr>作者中心</vt:lpstr>
      <vt:lpstr>經文中心</vt:lpstr>
      <vt:lpstr>經文中心</vt:lpstr>
      <vt:lpstr>經文中心</vt:lpstr>
      <vt:lpstr>經文中心</vt:lpstr>
      <vt:lpstr>PowerPoint 簡報</vt:lpstr>
      <vt:lpstr>PowerPoint 簡報</vt:lpstr>
      <vt:lpstr>PowerPoint 簡報</vt:lpstr>
      <vt:lpstr>經文中心</vt:lpstr>
      <vt:lpstr>經文中心</vt:lpstr>
      <vt:lpstr>讀者中心</vt:lpstr>
      <vt:lpstr>讀者中心</vt:lpstr>
      <vt:lpstr>讀者中心</vt:lpstr>
      <vt:lpstr>讀者中心</vt:lpstr>
      <vt:lpstr>PowerPoint 簡報</vt:lpstr>
      <vt:lpstr>讀者中心</vt:lpstr>
      <vt:lpstr>讀者中心</vt:lpstr>
      <vt:lpstr>討論問題：</vt:lpstr>
      <vt:lpstr>我個人的解經立場：</vt:lpstr>
      <vt:lpstr>我個人的解經立場：</vt:lpstr>
      <vt:lpstr>PowerPoint 簡報</vt:lpstr>
      <vt:lpstr>PowerPoint 簡報</vt:lpstr>
      <vt:lpstr>PowerPoint 簡報</vt:lpstr>
      <vt:lpstr>PowerPoint 簡報</vt:lpstr>
      <vt:lpstr>思考問題： 當一個議題，不同教會(或不同牧師)提出不同看法時，該怎麼面對？哪種看法才是對？是否可能兩種看法都是對的？</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聖經無誤的討論：</vt:lpstr>
      <vt:lpstr>PowerPoint 簡報</vt:lpstr>
      <vt:lpstr>PowerPoint 簡報</vt:lpstr>
      <vt:lpstr>聖經無誤的討論：</vt:lpstr>
      <vt:lpstr>PowerPoint 簡報</vt:lpstr>
      <vt:lpstr>PowerPoint 簡報</vt:lpstr>
      <vt:lpstr>PowerPoint 簡報</vt:lpstr>
      <vt:lpstr>作業：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Renal Fialure and Sepsis</dc:title>
  <dc:creator>道仁</dc:creator>
  <cp:lastModifiedBy>王道仁</cp:lastModifiedBy>
  <cp:revision>966</cp:revision>
  <dcterms:created xsi:type="dcterms:W3CDTF">1601-01-01T00:00:00Z</dcterms:created>
  <dcterms:modified xsi:type="dcterms:W3CDTF">2018-07-25T11:30:08Z</dcterms:modified>
</cp:coreProperties>
</file>