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3" r:id="rId1"/>
  </p:sldMasterIdLst>
  <p:notesMasterIdLst>
    <p:notesMasterId r:id="rId16"/>
  </p:notesMasterIdLst>
  <p:handoutMasterIdLst>
    <p:handoutMasterId r:id="rId17"/>
  </p:handoutMasterIdLst>
  <p:sldIdLst>
    <p:sldId id="769" r:id="rId2"/>
    <p:sldId id="1046" r:id="rId3"/>
    <p:sldId id="1053" r:id="rId4"/>
    <p:sldId id="1056" r:id="rId5"/>
    <p:sldId id="1057" r:id="rId6"/>
    <p:sldId id="1051" r:id="rId7"/>
    <p:sldId id="1055" r:id="rId8"/>
    <p:sldId id="1054" r:id="rId9"/>
    <p:sldId id="1058" r:id="rId10"/>
    <p:sldId id="1043" r:id="rId11"/>
    <p:sldId id="1049" r:id="rId12"/>
    <p:sldId id="1059" r:id="rId13"/>
    <p:sldId id="1060" r:id="rId14"/>
    <p:sldId id="104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 Black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000066"/>
    <a:srgbClr val="0033CC"/>
    <a:srgbClr val="3366FF"/>
    <a:srgbClr val="A50021"/>
    <a:srgbClr val="00800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9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-17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EE38A64E-7AC3-4D73-8CB7-1FCFBAA8943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898755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1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29F36ECF-F4FB-4A84-A10F-DE5A097BFB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068574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4D731-E75A-4FF0-B488-759FDD0B828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9FA2C-D772-4AE2-B08E-17A252A85AA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98EDD-23C2-4BC4-A516-47B279E390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B551-2A82-4E16-93D2-E5D0BFBFA5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4EECB-5FE2-4667-9018-CF89A156C0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5A035-4115-44E2-A1A4-7794AC4698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1DC33-8B23-4D59-8369-528456B2C8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05E4-4B7D-42AD-8C26-60F29C4E7F4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9CD25-CDF3-4447-B11B-CFE3B7D5D2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F0A8-5B65-42D4-BD1E-62BF0A4795B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67CA9-18C6-4528-A083-33205FFAF6B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8D37F47E-6F46-40CB-8152-1625BC2648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11" r:id="rId1"/>
    <p:sldLayoutId id="2147484504" r:id="rId2"/>
    <p:sldLayoutId id="2147484512" r:id="rId3"/>
    <p:sldLayoutId id="2147484505" r:id="rId4"/>
    <p:sldLayoutId id="2147484506" r:id="rId5"/>
    <p:sldLayoutId id="2147484507" r:id="rId6"/>
    <p:sldLayoutId id="2147484508" r:id="rId7"/>
    <p:sldLayoutId id="2147484513" r:id="rId8"/>
    <p:sldLayoutId id="2147484514" r:id="rId9"/>
    <p:sldLayoutId id="2147484509" r:id="rId10"/>
    <p:sldLayoutId id="21474845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772816"/>
            <a:ext cx="9144000" cy="424847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6600" dirty="0">
                <a:solidFill>
                  <a:schemeClr val="accent6">
                    <a:tint val="1000"/>
                  </a:schemeClr>
                </a:solidFill>
              </a:rPr>
              <a:t>聖經與神學</a:t>
            </a:r>
            <a:r>
              <a:rPr lang="zh-TW" altLang="en-US" sz="6600" dirty="0" smtClean="0">
                <a:solidFill>
                  <a:schemeClr val="accent6">
                    <a:tint val="1000"/>
                  </a:schemeClr>
                </a:solidFill>
              </a:rPr>
              <a:t>基礎</a:t>
            </a:r>
            <a:r>
              <a:rPr lang="en-US" altLang="zh-TW" sz="6600" dirty="0" smtClean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n-US" altLang="zh-TW" sz="6600" dirty="0" smtClean="0">
                <a:solidFill>
                  <a:schemeClr val="accent6">
                    <a:tint val="1000"/>
                  </a:schemeClr>
                </a:solidFill>
              </a:rPr>
            </a:br>
            <a:r>
              <a:rPr lang="zh-TW" altLang="en-US" sz="8800" dirty="0" smtClean="0">
                <a:solidFill>
                  <a:srgbClr val="00B0F0"/>
                </a:solidFill>
              </a:rPr>
              <a:t>主題查經</a:t>
            </a:r>
            <a:r>
              <a:rPr lang="en-US" altLang="zh-TW" sz="4800" dirty="0" smtClean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n-US" altLang="zh-TW" sz="4800" dirty="0" smtClean="0">
                <a:solidFill>
                  <a:schemeClr val="accent6">
                    <a:tint val="1000"/>
                  </a:schemeClr>
                </a:solidFill>
              </a:rPr>
            </a:br>
            <a:r>
              <a:rPr lang="en-US" altLang="zh-TW" sz="4800" dirty="0" smtClean="0">
                <a:solidFill>
                  <a:schemeClr val="accent6">
                    <a:tint val="1000"/>
                  </a:schemeClr>
                </a:solidFill>
              </a:rPr>
              <a:t/>
            </a:r>
            <a:br>
              <a:rPr lang="en-US" altLang="zh-TW" sz="4800" dirty="0" smtClean="0">
                <a:solidFill>
                  <a:schemeClr val="accent6">
                    <a:tint val="1000"/>
                  </a:schemeClr>
                </a:solidFill>
              </a:rPr>
            </a:br>
            <a:r>
              <a:rPr lang="zh-TW" altLang="en-US" sz="7200" dirty="0" smtClean="0">
                <a:solidFill>
                  <a:srgbClr val="FFFF00"/>
                </a:solidFill>
              </a:rPr>
              <a:t>基督徒與政治</a:t>
            </a:r>
            <a:br>
              <a:rPr lang="zh-TW" altLang="en-US" sz="7200" dirty="0" smtClean="0">
                <a:solidFill>
                  <a:srgbClr val="FFFF00"/>
                </a:solidFill>
              </a:rPr>
            </a:br>
            <a:endParaRPr lang="zh-TW" altLang="en-US" sz="7200" dirty="0">
              <a:solidFill>
                <a:srgbClr val="FFFF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97425"/>
            <a:ext cx="8362950" cy="1800225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US" altLang="zh-TW" sz="3200" dirty="0"/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zh-TW" altLang="en-US" sz="3200" dirty="0"/>
              <a:t>王道仁牧師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US" altLang="zh-TW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472608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3600" b="1" dirty="0"/>
              <a:t>你們聽過有話說：</a:t>
            </a:r>
            <a:r>
              <a:rPr lang="en-US" altLang="zh-TW" sz="3600" b="1" dirty="0"/>
              <a:t>『</a:t>
            </a:r>
            <a:r>
              <a:rPr lang="zh-TW" altLang="en-US" sz="3600" b="1" dirty="0"/>
              <a:t>要愛你的鄰舍，恨你的仇敵。</a:t>
            </a:r>
            <a:r>
              <a:rPr lang="en-US" altLang="zh-TW" sz="3600" b="1" dirty="0"/>
              <a:t>』 44 </a:t>
            </a:r>
            <a:r>
              <a:rPr lang="zh-TW" altLang="en-US" sz="3600" b="1" dirty="0"/>
              <a:t>但是我告訴你們：要愛你們的仇敵，為那迫害你們的禱告。 </a:t>
            </a:r>
            <a:r>
              <a:rPr lang="en-US" altLang="zh-TW" sz="3600" b="1" dirty="0"/>
              <a:t>45 </a:t>
            </a:r>
            <a:r>
              <a:rPr lang="zh-TW" altLang="en-US" sz="3600" b="1" dirty="0"/>
              <a:t>這樣，你們就可以作天父的兒女了。因為他叫太陽照好人，也照壞人；降雨給義人，也給不義的人。 </a:t>
            </a:r>
            <a:r>
              <a:rPr lang="en-US" altLang="zh-TW" sz="3600" b="1" dirty="0"/>
              <a:t>46 </a:t>
            </a:r>
            <a:r>
              <a:rPr lang="zh-TW" altLang="en-US" sz="3600" b="1" dirty="0"/>
              <a:t>你們若只愛那愛你們的人，有甚麼賞賜呢？就是稅吏不也是這樣做嗎？ </a:t>
            </a:r>
            <a:r>
              <a:rPr lang="en-US" altLang="zh-TW" sz="3600" b="1" dirty="0"/>
              <a:t>47 </a:t>
            </a:r>
            <a:r>
              <a:rPr lang="zh-TW" altLang="en-US" sz="3600" b="1" dirty="0"/>
              <a:t>你們若只請你弟兄的安，有甚麼比別人強呢？就是外邦人不也是這樣做嗎？ </a:t>
            </a:r>
            <a:r>
              <a:rPr lang="en-US" altLang="zh-TW" sz="3600" b="1" dirty="0"/>
              <a:t>48 </a:t>
            </a:r>
            <a:r>
              <a:rPr lang="zh-TW" altLang="en-US" sz="3600" b="1" dirty="0"/>
              <a:t>所以，你們要完全，如同你們的天父是完全的。</a:t>
            </a:r>
            <a:endParaRPr lang="zh-TW" altLang="en-US" sz="2800" b="1" dirty="0" smtClean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>
            <a:noAutofit/>
          </a:bodyPr>
          <a:lstStyle/>
          <a:p>
            <a:pPr lvl="1"/>
            <a:r>
              <a:rPr lang="zh-TW" altLang="en-US" sz="4800" dirty="0" smtClean="0">
                <a:latin typeface="+mj-ea"/>
                <a:ea typeface="+mj-ea"/>
              </a:rPr>
              <a:t>太</a:t>
            </a:r>
            <a:r>
              <a:rPr lang="en-US" altLang="zh-TW" sz="4800" dirty="0" smtClean="0">
                <a:latin typeface="+mj-ea"/>
                <a:ea typeface="+mj-ea"/>
              </a:rPr>
              <a:t>5:43-48</a:t>
            </a:r>
          </a:p>
        </p:txBody>
      </p:sp>
    </p:spTree>
    <p:extLst>
      <p:ext uri="{BB962C8B-B14F-4D97-AF65-F5344CB8AC3E}">
        <p14:creationId xmlns:p14="http://schemas.microsoft.com/office/powerpoint/2010/main" xmlns="" val="3719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馬太福音小結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/>
              <a:t>面對和我們意見不同的人、逼迫我們的人，要愛他們</a:t>
            </a:r>
            <a:endParaRPr lang="en-US" altLang="zh-TW" sz="4000" dirty="0" smtClean="0"/>
          </a:p>
          <a:p>
            <a:r>
              <a:rPr lang="zh-TW" altLang="en-US" sz="4000" dirty="0" smtClean="0"/>
              <a:t>愛他們並非不可發出正義之聲或責備，但在愛當中，我們可以見證耶穌</a:t>
            </a:r>
            <a:endParaRPr lang="en-US" altLang="zh-TW" sz="4000" dirty="0" smtClean="0"/>
          </a:p>
          <a:p>
            <a:r>
              <a:rPr lang="zh-TW" altLang="en-US" sz="4000" dirty="0"/>
              <a:t>在教會</a:t>
            </a:r>
            <a:r>
              <a:rPr lang="zh-TW" altLang="en-US" sz="4000" dirty="0" smtClean="0"/>
              <a:t>、</a:t>
            </a:r>
            <a:r>
              <a:rPr lang="en-US" altLang="zh-TW" sz="4000" dirty="0" smtClean="0"/>
              <a:t>FB</a:t>
            </a:r>
            <a:r>
              <a:rPr lang="zh-TW" altLang="en-US" sz="4000" dirty="0" smtClean="0"/>
              <a:t>、</a:t>
            </a:r>
            <a:r>
              <a:rPr lang="en-US" altLang="zh-TW" sz="4000" dirty="0" smtClean="0"/>
              <a:t>LINE</a:t>
            </a:r>
            <a:r>
              <a:rPr lang="zh-TW" altLang="en-US" sz="4000" dirty="0"/>
              <a:t>群</a:t>
            </a:r>
            <a:r>
              <a:rPr lang="zh-TW" altLang="en-US" sz="4000" dirty="0" smtClean="0"/>
              <a:t>組討論敏感議題的時候，愛對方表示要敏感對方的感受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71336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5472608"/>
          </a:xfrm>
        </p:spPr>
        <p:txBody>
          <a:bodyPr rtlCol="0">
            <a:noAutofit/>
          </a:bodyPr>
          <a:lstStyle/>
          <a:p>
            <a:pPr marL="0" lvl="0" indent="0">
              <a:buNone/>
            </a:pPr>
            <a:r>
              <a:rPr lang="zh-TW" altLang="en-US" sz="3600" b="1" dirty="0"/>
              <a:t>人應該把我們看為基督的執事，為上帝的奧祕的管家。 </a:t>
            </a:r>
            <a:r>
              <a:rPr lang="en-US" altLang="zh-TW" sz="3600" b="1" dirty="0"/>
              <a:t>2 </a:t>
            </a:r>
            <a:r>
              <a:rPr lang="zh-TW" altLang="en-US" sz="3600" b="1" dirty="0"/>
              <a:t>所求於管家的，是要他忠心。 </a:t>
            </a:r>
            <a:r>
              <a:rPr lang="en-US" altLang="zh-TW" sz="3600" b="1" dirty="0"/>
              <a:t>3 </a:t>
            </a:r>
            <a:r>
              <a:rPr lang="zh-TW" altLang="en-US" sz="3600" b="1" dirty="0"/>
              <a:t>我被你們評斷，或被別人評斷，我都以為是極小的事；連我自己也不評斷自己。 </a:t>
            </a:r>
            <a:r>
              <a:rPr lang="en-US" altLang="zh-TW" sz="3600" b="1" dirty="0"/>
              <a:t>4 </a:t>
            </a:r>
            <a:r>
              <a:rPr lang="zh-TW" altLang="en-US" sz="3600" b="1" dirty="0"/>
              <a:t>雖然我不覺得自己有錯，卻也不能因此判為無罪；審斷我的是主。 </a:t>
            </a:r>
            <a:r>
              <a:rPr lang="en-US" altLang="zh-TW" sz="3600" b="1" dirty="0"/>
              <a:t>5 </a:t>
            </a:r>
            <a:r>
              <a:rPr lang="zh-TW" altLang="en-US" sz="3600" b="1" dirty="0"/>
              <a:t>所以，時候未到，在主來以前甚麼都不要評斷，他要照出暗中的隱情，揭發人的動機。那時，各人要從上帝那裏得着稱讚。</a:t>
            </a:r>
            <a:endParaRPr lang="zh-TW" altLang="en-US" sz="2800" b="1" dirty="0" smtClean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>
            <a:noAutofit/>
          </a:bodyPr>
          <a:lstStyle/>
          <a:p>
            <a:pPr lvl="1"/>
            <a:r>
              <a:rPr lang="zh-TW" altLang="en-US" sz="4800" dirty="0" smtClean="0">
                <a:latin typeface="+mj-ea"/>
                <a:ea typeface="+mj-ea"/>
              </a:rPr>
              <a:t>林前</a:t>
            </a:r>
            <a:r>
              <a:rPr lang="en-US" altLang="zh-TW" sz="4800" dirty="0" smtClean="0">
                <a:latin typeface="+mj-ea"/>
                <a:ea typeface="+mj-ea"/>
              </a:rPr>
              <a:t>4:1-5</a:t>
            </a:r>
          </a:p>
        </p:txBody>
      </p:sp>
    </p:spTree>
    <p:extLst>
      <p:ext uri="{BB962C8B-B14F-4D97-AF65-F5344CB8AC3E}">
        <p14:creationId xmlns:p14="http://schemas.microsoft.com/office/powerpoint/2010/main" xmlns="" val="426881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哥林多前書小結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/>
              <a:t>爭議議題上，最終的判斷是上帝</a:t>
            </a:r>
            <a:endParaRPr lang="en-US" altLang="zh-TW" sz="4000" dirty="0" smtClean="0"/>
          </a:p>
          <a:p>
            <a:r>
              <a:rPr lang="zh-TW" altLang="en-US" sz="4000" dirty="0" smtClean="0"/>
              <a:t>爭議議題上容易被誤解，但上帝知道我們的心</a:t>
            </a:r>
            <a:endParaRPr lang="en-US" altLang="zh-TW" sz="4000" dirty="0" smtClean="0"/>
          </a:p>
          <a:p>
            <a:r>
              <a:rPr lang="zh-TW" altLang="en-US" sz="4000" dirty="0"/>
              <a:t>愛就完全了律法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311590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討論問題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800" dirty="0" smtClean="0"/>
              <a:t>是否曾在教會談論政治議題？感覺如何？</a:t>
            </a:r>
            <a:endParaRPr lang="en-US" altLang="zh-TW" sz="4800" dirty="0" smtClean="0"/>
          </a:p>
          <a:p>
            <a:r>
              <a:rPr lang="zh-TW" altLang="en-US" sz="4800" dirty="0" smtClean="0"/>
              <a:t>最近是否有看到不公義的事情？</a:t>
            </a:r>
            <a:endParaRPr lang="en-US" altLang="zh-TW" sz="4800" dirty="0" smtClean="0"/>
          </a:p>
          <a:p>
            <a:r>
              <a:rPr lang="zh-TW" altLang="en-US" sz="4800" dirty="0"/>
              <a:t>是否有</a:t>
            </a:r>
            <a:r>
              <a:rPr lang="zh-TW" altLang="en-US" sz="4800" dirty="0" smtClean="0"/>
              <a:t>曾經支持某個立場，後來反省改變的經驗？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2773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6000" dirty="0" smtClean="0"/>
              <a:t>在教會可以討論敏感的政治議題嗎？</a:t>
            </a:r>
            <a:endParaRPr lang="en-US" altLang="zh-TW" sz="6000" dirty="0" smtClean="0"/>
          </a:p>
          <a:p>
            <a:r>
              <a:rPr lang="zh-TW" altLang="en-US" sz="6000" dirty="0" smtClean="0"/>
              <a:t>基督徒關心敏感的政治議題應該注意什麼？</a:t>
            </a:r>
            <a:endParaRPr lang="en-US" altLang="zh-TW" sz="6000" dirty="0" smtClean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406559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摩</a:t>
            </a:r>
            <a:r>
              <a:rPr lang="en-US" altLang="zh-TW" dirty="0" smtClean="0"/>
              <a:t>5:10-24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r>
              <a:rPr lang="zh-TW" altLang="en-US" sz="3600" dirty="0"/>
              <a:t>你們怨恨那在城門口斷是非的</a:t>
            </a:r>
            <a:r>
              <a:rPr lang="zh-TW" altLang="en-US" sz="3600" dirty="0" smtClean="0"/>
              <a:t>，憎惡</a:t>
            </a:r>
            <a:r>
              <a:rPr lang="zh-TW" altLang="en-US" sz="3600" dirty="0"/>
              <a:t>那說正直話的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11 </a:t>
            </a:r>
            <a:r>
              <a:rPr lang="zh-TW" altLang="en-US" sz="3600" dirty="0" smtClean="0"/>
              <a:t>所以</a:t>
            </a:r>
            <a:r>
              <a:rPr lang="zh-TW" altLang="en-US" sz="3600" dirty="0"/>
              <a:t>，因你們踐踏貧寒人</a:t>
            </a:r>
            <a:r>
              <a:rPr lang="zh-TW" altLang="en-US" sz="3600" dirty="0" smtClean="0"/>
              <a:t>，向</a:t>
            </a:r>
            <a:r>
              <a:rPr lang="zh-TW" altLang="en-US" sz="3600" dirty="0"/>
              <a:t>他們勒索糧稅</a:t>
            </a:r>
            <a:r>
              <a:rPr lang="zh-TW" altLang="en-US" sz="3600" dirty="0" smtClean="0"/>
              <a:t>；你們</a:t>
            </a:r>
            <a:r>
              <a:rPr lang="zh-TW" altLang="en-US" sz="3600" dirty="0"/>
              <a:t>雖建造石鑿的房屋</a:t>
            </a:r>
            <a:r>
              <a:rPr lang="zh-TW" altLang="en-US" sz="3600" dirty="0" smtClean="0"/>
              <a:t>，卻</a:t>
            </a:r>
            <a:r>
              <a:rPr lang="zh-TW" altLang="en-US" sz="3600" dirty="0"/>
              <a:t>不得住在其內</a:t>
            </a:r>
            <a:r>
              <a:rPr lang="zh-TW" altLang="en-US" sz="3600" dirty="0" smtClean="0"/>
              <a:t>；雖</a:t>
            </a:r>
            <a:r>
              <a:rPr lang="zh-TW" altLang="en-US" sz="3600" dirty="0"/>
              <a:t>栽植美好的葡萄園</a:t>
            </a:r>
            <a:r>
              <a:rPr lang="zh-TW" altLang="en-US" sz="3600" dirty="0" smtClean="0"/>
              <a:t>，卻</a:t>
            </a:r>
            <a:r>
              <a:rPr lang="zh-TW" altLang="en-US" sz="3600" dirty="0"/>
              <a:t>不得喝其中所出的酒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12 </a:t>
            </a:r>
            <a:r>
              <a:rPr lang="zh-TW" altLang="en-US" sz="3600" dirty="0"/>
              <a:t>我知道你們的罪過何其多</a:t>
            </a:r>
            <a:r>
              <a:rPr lang="zh-TW" altLang="en-US" sz="3600" dirty="0" smtClean="0"/>
              <a:t>，你們</a:t>
            </a:r>
            <a:r>
              <a:rPr lang="zh-TW" altLang="en-US" sz="3600" dirty="0"/>
              <a:t>的罪惡何其大</a:t>
            </a:r>
            <a:r>
              <a:rPr lang="zh-TW" altLang="en-US" sz="3600" dirty="0" smtClean="0"/>
              <a:t>；你們</a:t>
            </a:r>
            <a:r>
              <a:rPr lang="zh-TW" altLang="en-US" sz="3600" dirty="0"/>
              <a:t>迫害義人，收受賄賂</a:t>
            </a:r>
            <a:r>
              <a:rPr lang="zh-TW" altLang="en-US" sz="3600" dirty="0" smtClean="0"/>
              <a:t>，在</a:t>
            </a:r>
            <a:r>
              <a:rPr lang="zh-TW" altLang="en-US" sz="3600" dirty="0"/>
              <a:t>城門口屈枉貧窮人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13 </a:t>
            </a:r>
            <a:r>
              <a:rPr lang="zh-TW" altLang="en-US" sz="3600" dirty="0"/>
              <a:t>所以智慧人在這樣的時候必靜默不言</a:t>
            </a:r>
            <a:r>
              <a:rPr lang="zh-TW" altLang="en-US" sz="3600" dirty="0" smtClean="0"/>
              <a:t>，因為</a:t>
            </a:r>
            <a:r>
              <a:rPr lang="zh-TW" altLang="en-US" sz="3600" dirty="0"/>
              <a:t>這是險惡的時候</a:t>
            </a:r>
            <a:r>
              <a:rPr lang="zh-TW" altLang="en-US" sz="3600" dirty="0" smtClean="0"/>
              <a:t>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3151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摩</a:t>
            </a:r>
            <a:r>
              <a:rPr lang="en-US" altLang="zh-TW" dirty="0" smtClean="0"/>
              <a:t>5:10-24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r>
              <a:rPr lang="en-US" altLang="zh-TW" sz="3600" dirty="0" smtClean="0"/>
              <a:t>14 </a:t>
            </a:r>
            <a:r>
              <a:rPr lang="zh-TW" altLang="en-US" sz="3600" dirty="0"/>
              <a:t>你們要尋求良善</a:t>
            </a:r>
            <a:r>
              <a:rPr lang="zh-TW" altLang="en-US" sz="3600" dirty="0" smtClean="0"/>
              <a:t>，不要</a:t>
            </a:r>
            <a:r>
              <a:rPr lang="zh-TW" altLang="en-US" sz="3600" dirty="0"/>
              <a:t>尋求邪惡，就必存活</a:t>
            </a:r>
            <a:r>
              <a:rPr lang="zh-TW" altLang="en-US" sz="3600" dirty="0" smtClean="0"/>
              <a:t>。這樣</a:t>
            </a:r>
            <a:r>
              <a:rPr lang="zh-TW" altLang="en-US" sz="3600" dirty="0"/>
              <a:t>，耶和華－萬軍之</a:t>
            </a:r>
            <a:r>
              <a:rPr lang="zh-TW" altLang="en-US" sz="3600" dirty="0" smtClean="0"/>
              <a:t>上帝必</a:t>
            </a:r>
            <a:r>
              <a:rPr lang="zh-TW" altLang="en-US" sz="3600" dirty="0"/>
              <a:t>照你們所說的與你們同在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15 </a:t>
            </a:r>
            <a:r>
              <a:rPr lang="zh-TW" altLang="en-US" sz="3600" dirty="0"/>
              <a:t>要恨惡邪惡，喜愛良善</a:t>
            </a:r>
            <a:r>
              <a:rPr lang="zh-TW" altLang="en-US" sz="3600" dirty="0" smtClean="0"/>
              <a:t>，在</a:t>
            </a:r>
            <a:r>
              <a:rPr lang="zh-TW" altLang="en-US" sz="3600" dirty="0"/>
              <a:t>城門口秉公行義</a:t>
            </a:r>
            <a:r>
              <a:rPr lang="zh-TW" altLang="en-US" sz="3600" dirty="0" smtClean="0"/>
              <a:t>；或者</a:t>
            </a:r>
            <a:r>
              <a:rPr lang="zh-TW" altLang="en-US" sz="3600" dirty="0"/>
              <a:t>耶和華－萬軍之</a:t>
            </a:r>
            <a:r>
              <a:rPr lang="zh-TW" altLang="en-US" sz="3600" dirty="0" smtClean="0"/>
              <a:t>上帝會</a:t>
            </a:r>
            <a:r>
              <a:rPr lang="zh-TW" altLang="en-US" sz="3600" dirty="0"/>
              <a:t>施恩給約瑟的餘民。 </a:t>
            </a:r>
          </a:p>
        </p:txBody>
      </p:sp>
    </p:spTree>
    <p:extLst>
      <p:ext uri="{BB962C8B-B14F-4D97-AF65-F5344CB8AC3E}">
        <p14:creationId xmlns:p14="http://schemas.microsoft.com/office/powerpoint/2010/main" xmlns="" val="398648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摩</a:t>
            </a:r>
            <a:r>
              <a:rPr lang="en-US" altLang="zh-TW" dirty="0" smtClean="0"/>
              <a:t>5:10-24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r>
              <a:rPr lang="zh-TW" altLang="en-US" sz="3600" dirty="0"/>
              <a:t>我厭惡你們的節期</a:t>
            </a:r>
            <a:r>
              <a:rPr lang="zh-TW" altLang="en-US" sz="3600" dirty="0" smtClean="0"/>
              <a:t>，也</a:t>
            </a:r>
            <a:r>
              <a:rPr lang="zh-TW" altLang="en-US" sz="3600" dirty="0"/>
              <a:t>不喜悅你們的嚴肅會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22 </a:t>
            </a:r>
            <a:r>
              <a:rPr lang="zh-TW" altLang="en-US" sz="3600" dirty="0"/>
              <a:t>你們雖然向我獻燔祭和素祭</a:t>
            </a:r>
            <a:r>
              <a:rPr lang="zh-TW" altLang="en-US" sz="3600" dirty="0" smtClean="0"/>
              <a:t>，我</a:t>
            </a:r>
            <a:r>
              <a:rPr lang="zh-TW" altLang="en-US" sz="3600" dirty="0"/>
              <a:t>卻不悅納</a:t>
            </a:r>
            <a:r>
              <a:rPr lang="zh-TW" altLang="en-US" sz="3600" dirty="0" smtClean="0"/>
              <a:t>，也</a:t>
            </a:r>
            <a:r>
              <a:rPr lang="zh-TW" altLang="en-US" sz="3600" dirty="0"/>
              <a:t>不看你們用肥畜獻的平安祭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23 </a:t>
            </a:r>
            <a:r>
              <a:rPr lang="zh-TW" altLang="en-US" sz="3600" dirty="0"/>
              <a:t>要使你們歌唱的聲音遠離我</a:t>
            </a:r>
            <a:r>
              <a:rPr lang="zh-TW" altLang="en-US" sz="3600" dirty="0" smtClean="0"/>
              <a:t>，因為</a:t>
            </a:r>
            <a:r>
              <a:rPr lang="zh-TW" altLang="en-US" sz="3600" dirty="0"/>
              <a:t>我不聽你們琴瑟的樂曲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24 </a:t>
            </a:r>
            <a:r>
              <a:rPr lang="zh-TW" altLang="en-US" sz="3600" dirty="0"/>
              <a:t>惟願公平如大水</a:t>
            </a:r>
            <a:r>
              <a:rPr lang="zh-TW" altLang="en-US" sz="3600" dirty="0" smtClean="0"/>
              <a:t>滾滾，公</a:t>
            </a:r>
            <a:r>
              <a:rPr lang="zh-TW" altLang="en-US" sz="3600" dirty="0"/>
              <a:t>義如江河滔滔。 </a:t>
            </a:r>
          </a:p>
        </p:txBody>
      </p:sp>
    </p:spTree>
    <p:extLst>
      <p:ext uri="{BB962C8B-B14F-4D97-AF65-F5344CB8AC3E}">
        <p14:creationId xmlns:p14="http://schemas.microsoft.com/office/powerpoint/2010/main" xmlns="" val="235839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阿摩司書小結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/>
          <a:lstStyle/>
          <a:p>
            <a:r>
              <a:rPr lang="zh-TW" altLang="en-US" sz="4000" dirty="0" smtClean="0"/>
              <a:t>追求公平正義是上帝看重的，教會不應只重視教會內的敬拜儀式</a:t>
            </a:r>
            <a:endParaRPr lang="en-US" altLang="zh-TW" sz="4000" dirty="0" smtClean="0"/>
          </a:p>
          <a:p>
            <a:r>
              <a:rPr lang="zh-TW" altLang="en-US" sz="4000" dirty="0" smtClean="0"/>
              <a:t>應該像智慧人靜默不言，或是像阿摩司勇敢發聲？</a:t>
            </a:r>
            <a:endParaRPr lang="en-US" altLang="zh-TW" sz="4000" dirty="0" smtClean="0"/>
          </a:p>
          <a:p>
            <a:r>
              <a:rPr lang="zh-TW" altLang="en-US" sz="4000" dirty="0" smtClean="0"/>
              <a:t>收買票的錢也是助長不公義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2197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zh-TW" altLang="en-US" dirty="0" smtClean="0"/>
              <a:t>結</a:t>
            </a:r>
            <a:r>
              <a:rPr lang="en-US" altLang="zh-TW" dirty="0" smtClean="0"/>
              <a:t>34:1-10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4713387"/>
          </a:xfrm>
        </p:spPr>
        <p:txBody>
          <a:bodyPr/>
          <a:lstStyle/>
          <a:p>
            <a:r>
              <a:rPr lang="zh-TW" altLang="en-US" sz="3600" dirty="0"/>
              <a:t>耶和華的話臨到我，說： </a:t>
            </a:r>
            <a:r>
              <a:rPr lang="en-US" altLang="zh-TW" sz="3600" dirty="0"/>
              <a:t>2 </a:t>
            </a:r>
            <a:r>
              <a:rPr lang="zh-TW" altLang="en-US" sz="3600" dirty="0"/>
              <a:t>「人子啊，你要向以色列的牧人說預言，對他們說，主耶和華如此說：禍哉！以色列的牧人只知牧養自己。牧人豈不當牧養羣羊嗎？ </a:t>
            </a:r>
            <a:r>
              <a:rPr lang="en-US" altLang="zh-TW" sz="3600" dirty="0"/>
              <a:t>3 </a:t>
            </a:r>
            <a:r>
              <a:rPr lang="zh-TW" altLang="en-US" sz="3600" dirty="0"/>
              <a:t>你們吃肥</a:t>
            </a:r>
            <a:r>
              <a:rPr lang="zh-TW" altLang="en-US" sz="3600" dirty="0" smtClean="0"/>
              <a:t>油、</a:t>
            </a:r>
            <a:r>
              <a:rPr lang="zh-TW" altLang="en-US" sz="3600" dirty="0"/>
              <a:t>穿羊毛、宰殺肥羊，卻不牧養羣羊。 </a:t>
            </a:r>
            <a:r>
              <a:rPr lang="en-US" altLang="zh-TW" sz="3600" dirty="0"/>
              <a:t>4 </a:t>
            </a:r>
            <a:r>
              <a:rPr lang="zh-TW" altLang="en-US" sz="3600" dirty="0"/>
              <a:t>瘦弱的，你們不調養；有病的，你們不醫治；受傷的，你們未包紮；被逐的，你們不去領回；失喪的，你們不尋找；卻用暴力嚴嚴地轄制牠</a:t>
            </a:r>
            <a:r>
              <a:rPr lang="zh-TW" altLang="en-US" sz="3600" dirty="0" smtClean="0"/>
              <a:t>們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5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牠</a:t>
            </a:r>
            <a:r>
              <a:rPr lang="zh-TW" altLang="en-US" sz="3600" dirty="0" smtClean="0"/>
              <a:t>們因無牧人就分散；既分散，就成為一切野獸的食物。 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218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16632"/>
            <a:ext cx="8892480" cy="6009531"/>
          </a:xfrm>
        </p:spPr>
        <p:txBody>
          <a:bodyPr/>
          <a:lstStyle/>
          <a:p>
            <a:r>
              <a:rPr lang="en-US" altLang="zh-TW" sz="3600" dirty="0" smtClean="0"/>
              <a:t>6 </a:t>
            </a:r>
            <a:r>
              <a:rPr lang="zh-TW" altLang="en-US" sz="3600" dirty="0"/>
              <a:t>我的羊流落眾山之間和各高岡上，分散在全地，無人去尋，無人去找。 </a:t>
            </a:r>
            <a:r>
              <a:rPr lang="en-US" altLang="zh-TW" sz="3600" dirty="0"/>
              <a:t>7 </a:t>
            </a:r>
            <a:r>
              <a:rPr lang="zh-TW" altLang="en-US" sz="3600" dirty="0"/>
              <a:t>「所以，你們這些牧人要聽耶和華的話。 </a:t>
            </a:r>
            <a:r>
              <a:rPr lang="en-US" altLang="zh-TW" sz="3600" dirty="0"/>
              <a:t>8 </a:t>
            </a:r>
            <a:r>
              <a:rPr lang="zh-TW" altLang="en-US" sz="3600" dirty="0"/>
              <a:t>主耶和華說：我指着我的永生起誓，我的羊因無牧人就成為掠物，也作了一切野獸的食物。我的牧人不尋找我的羊；這些牧人只知餵養自己，並不餵養我的羊。 </a:t>
            </a:r>
            <a:r>
              <a:rPr lang="en-US" altLang="zh-TW" sz="3600" dirty="0"/>
              <a:t>9 </a:t>
            </a:r>
            <a:r>
              <a:rPr lang="zh-TW" altLang="en-US" sz="3600" dirty="0"/>
              <a:t>所以你們這些牧人要聽耶和華</a:t>
            </a:r>
            <a:r>
              <a:rPr lang="zh-TW" altLang="en-US" sz="3600" dirty="0" smtClean="0"/>
              <a:t>的話。 </a:t>
            </a:r>
            <a:r>
              <a:rPr lang="en-US" altLang="zh-TW" sz="3600" dirty="0" smtClean="0"/>
              <a:t>10 </a:t>
            </a:r>
            <a:r>
              <a:rPr lang="zh-TW" altLang="en-US" sz="3600" dirty="0" smtClean="0"/>
              <a:t>主耶和華如此說：看哪，我必與牧人為敵，從他們手裏討回我的羊，使他們不再牧放羣羊；牧人也不再餵養自己。我必救我的羊脫離他們的口，不再作他們的食物。</a:t>
            </a:r>
            <a:r>
              <a:rPr lang="zh-TW" altLang="en-US" sz="3600" dirty="0"/>
              <a:t>」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3741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以西結書小結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145435"/>
          </a:xfrm>
        </p:spPr>
        <p:txBody>
          <a:bodyPr/>
          <a:lstStyle/>
          <a:p>
            <a:r>
              <a:rPr lang="zh-TW" altLang="en-US" sz="4000" dirty="0" smtClean="0"/>
              <a:t>政府、主管、家長、我們是否只牧養自己？</a:t>
            </a:r>
            <a:endParaRPr lang="en-US" altLang="zh-TW" sz="4000" dirty="0" smtClean="0"/>
          </a:p>
          <a:p>
            <a:r>
              <a:rPr lang="zh-TW" altLang="en-US" sz="4000" dirty="0" smtClean="0"/>
              <a:t>民主政體的首長由選民決定，選民也應認真選擇投票，選上也要監督。沉默也是一種表態</a:t>
            </a:r>
            <a:endParaRPr lang="en-US" altLang="zh-TW" sz="4000" dirty="0" smtClean="0"/>
          </a:p>
          <a:p>
            <a:r>
              <a:rPr lang="zh-TW" altLang="en-US" sz="4000" dirty="0" smtClean="0"/>
              <a:t>敏感議題要深入了解，不要被牽著走，或者輕易採二元對立角度</a:t>
            </a:r>
            <a:endParaRPr lang="en-US" altLang="zh-TW" sz="4000" dirty="0" smtClean="0"/>
          </a:p>
          <a:p>
            <a:r>
              <a:rPr lang="zh-TW" altLang="en-US" sz="4000" dirty="0" smtClean="0"/>
              <a:t>政治人物常說一套做一套，需要認真檢視行為</a:t>
            </a:r>
            <a:endParaRPr lang="en-US" altLang="zh-TW" sz="4000" dirty="0" smtClean="0"/>
          </a:p>
          <a:p>
            <a:endParaRPr lang="en-US" altLang="zh-TW" sz="4000" dirty="0" smtClean="0"/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79387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茅草">
  <a:themeElements>
    <a:clrScheme name="茅草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茅草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70219</TotalTime>
  <Words>1100</Words>
  <Application>Microsoft Office PowerPoint</Application>
  <PresentationFormat>如螢幕大小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茅草</vt:lpstr>
      <vt:lpstr>聖經與神學基礎 主題查經  基督徒與政治 </vt:lpstr>
      <vt:lpstr>投影片 2</vt:lpstr>
      <vt:lpstr>摩5:10-24</vt:lpstr>
      <vt:lpstr>摩5:10-24</vt:lpstr>
      <vt:lpstr>摩5:10-24</vt:lpstr>
      <vt:lpstr>阿摩司書小結</vt:lpstr>
      <vt:lpstr>結34:1-10</vt:lpstr>
      <vt:lpstr>投影片 8</vt:lpstr>
      <vt:lpstr>以西結書小結</vt:lpstr>
      <vt:lpstr>太5:43-48</vt:lpstr>
      <vt:lpstr>馬太福音小結</vt:lpstr>
      <vt:lpstr>林前4:1-5</vt:lpstr>
      <vt:lpstr>哥林多前書小結</vt:lpstr>
      <vt:lpstr>討論問題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Renal Fialure and Sepsis</dc:title>
  <dc:creator>道仁</dc:creator>
  <cp:lastModifiedBy>user</cp:lastModifiedBy>
  <cp:revision>1066</cp:revision>
  <dcterms:created xsi:type="dcterms:W3CDTF">1601-01-01T00:00:00Z</dcterms:created>
  <dcterms:modified xsi:type="dcterms:W3CDTF">2018-12-12T07:50:40Z</dcterms:modified>
</cp:coreProperties>
</file>